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</p:sldIdLst>
  <p:sldSz cy="5143500" cx="9144000"/>
  <p:notesSz cx="6858000" cy="9144000"/>
  <p:embeddedFontLst>
    <p:embeddedFont>
      <p:font typeface="Open Sans"/>
      <p:bold r:id="rId47"/>
      <p:boldItalic r:id="rId4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22" Type="http://schemas.openxmlformats.org/officeDocument/2006/relationships/slide" Target="slides/slide17.xml"/><Relationship Id="rId44" Type="http://schemas.openxmlformats.org/officeDocument/2006/relationships/slide" Target="slides/slide39.xml"/><Relationship Id="rId21" Type="http://schemas.openxmlformats.org/officeDocument/2006/relationships/slide" Target="slides/slide16.xml"/><Relationship Id="rId43" Type="http://schemas.openxmlformats.org/officeDocument/2006/relationships/slide" Target="slides/slide38.xml"/><Relationship Id="rId24" Type="http://schemas.openxmlformats.org/officeDocument/2006/relationships/slide" Target="slides/slide19.xml"/><Relationship Id="rId46" Type="http://schemas.openxmlformats.org/officeDocument/2006/relationships/slide" Target="slides/slide41.xml"/><Relationship Id="rId23" Type="http://schemas.openxmlformats.org/officeDocument/2006/relationships/slide" Target="slides/slide18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48" Type="http://schemas.openxmlformats.org/officeDocument/2006/relationships/font" Target="fonts/OpenSans-boldItalic.fntdata"/><Relationship Id="rId25" Type="http://schemas.openxmlformats.org/officeDocument/2006/relationships/slide" Target="slides/slide20.xml"/><Relationship Id="rId47" Type="http://schemas.openxmlformats.org/officeDocument/2006/relationships/font" Target="fonts/OpenSans-bold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adef65e407_0_3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g2adef65e407_0_39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b27b1b551a_0_4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Use LlamaIndex?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LlamaIndex help LLMs understand and process your data- allowing for more customized, accurate* and effective applications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Versatile Data Integration: Provides LLMs with your updated and relevant knowledge and supports various data types (PDFs, databases, APIs, etc…)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Efficient Data Organization: LlamaIndex structures your data into a searchable knowledge base under the hood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User-Friendly Solution: Streamlines data management and accessibility in LLM applications for specific business needs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*reducing LLM hallucinations</a:t>
            </a:r>
            <a:endParaRPr/>
          </a:p>
        </p:txBody>
      </p:sp>
      <p:sp>
        <p:nvSpPr>
          <p:cNvPr id="213" name="Google Shape;213;g2b27b1b551a_0_48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b27b1b551a_0_2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Mechanics of LlamaIndex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Connectors (Readers): Ingests data from various sources and formats into a Document* representation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Indices: After ingestion, Data Indices organizes data for future retrieval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Engines: The LLMs allowing natural language interactions with the data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*a generic container around any data source - for instance, a PDF, an API output, or retrieved data from a database (docs.llamaindex.ai)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g2b27b1b551a_0_26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2b27b1b551a_0_2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Connectors Usage Pattern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Connectors (Readers): Ingests data from various sources and formats into a Document representation</a:t>
            </a:r>
            <a:endParaRPr/>
          </a:p>
        </p:txBody>
      </p:sp>
      <p:sp>
        <p:nvSpPr>
          <p:cNvPr id="241" name="Google Shape;241;g2b27b1b551a_0_27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2b27b1b551a_0_2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Overview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Today, we will build our own LlamaIndex powered application in Python using data connectors, data indices and engines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First let’s review the Indexing Stage and the Querying Stage</a:t>
            </a:r>
            <a:endParaRPr/>
          </a:p>
        </p:txBody>
      </p:sp>
      <p:sp>
        <p:nvSpPr>
          <p:cNvPr id="256" name="Google Shape;256;g2b27b1b551a_0_29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2b27b1b551a_0_3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Indexing Stage: Shaping Your Knowledge Base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Data Connectors: 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Also known as Readers, ingest data from various sources and formats into a unified Document representation.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Documents/Nodes: 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A Document is your container for data. A Node, is a snippet of a Document, enriched with metadata and relationships, creating precise retrieval operations.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Indices: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After ingestion, LlamaIndex organizes data into a retrievable format through parsing, embedding, and metadata inference, resulting in the creation of the knowledge base.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g2b27b1b551a_0_3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2b27b1b551a_0_3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Querying Stage: Fetching Relevant Data from Your KnowledgeBase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Element to help build Q&amp;A, chat-bots or agent-driven LLM applications: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Query Engines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Transforming natural language queries into comprehensive responses with contextual references.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Chat Engines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These engines facilitate seamless back-and-forths with your data, enhancing the user experience and engagement to a conversational level.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Agents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Equipped with a versatile toolkit, agents navigate tasks through dynamic action plans rather than rigid logic, offering adaptability and efficiency in handling diverse scenarios.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will cover Query and Chat Engines today</a:t>
            </a:r>
            <a:endParaRPr/>
          </a:p>
        </p:txBody>
      </p:sp>
      <p:sp>
        <p:nvSpPr>
          <p:cNvPr id="284" name="Google Shape;284;g2b27b1b551a_0_32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2b04951cc5b_0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g2b04951cc5b_0_18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2b27b1b551a_0_4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g2b27b1b551a_0_45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2b11e6ff3a7_0_2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g2b11e6ff3a7_0_24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2b0b18f673c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g2b0b18f673c_0_9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b04951cc5b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Build Powerful LLM Application with LlamaIndex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 the end of this Workshop, you will: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Learn Core Concepts of LlamaIndex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Create an Open-AI LLamaIndex-powered LLM application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Learn how to use LlamaIndex for ingesting, structuring, retrieving and integrating data in LLM applications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g2b04951cc5b_0_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2b11e6ff3a7_0_4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g2b11e6ff3a7_0_40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2b2868935ce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g2b2868935ce_0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2b11e6ff3a7_0_4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g2b11e6ff3a7_0_49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2b2868935ce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g2b2868935ce_0_3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2b11e6ff3a7_0_5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Google Shape;445;g2b11e6ff3a7_0_52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2b2868935ce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" name="Google Shape;471;g2b2868935ce_0_6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2b11e6ff3a7_0_5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" name="Google Shape;497;g2b11e6ff3a7_0_58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2b2868935ce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" name="Google Shape;521;g2b2868935ce_0_9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2b2868935ce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5" name="Google Shape;545;g2b2868935ce_0_12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2b2868935ce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9" name="Google Shape;569;g2b2868935ce_0_14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b04951cc5b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g2b04951cc5b_0_11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2b11e6ff3a7_0_6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1" name="Google Shape;591;g2b11e6ff3a7_0_68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2b2868935ce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5" name="Google Shape;615;g2b2868935ce_0_17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2b2868935ce_0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9" name="Google Shape;639;g2b2868935ce_0_20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2b2868935ce_0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1" name="Google Shape;661;g2b2868935ce_0_22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g2b2868935ce_0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3" name="Google Shape;683;g2b2868935ce_0_24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g2b2868935ce_0_3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5" name="Google Shape;705;g2b2868935ce_0_32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g2b2868935ce_0_2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7" name="Google Shape;727;g2b2868935ce_0_27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g2b2868935ce_0_3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9" name="Google Shape;749;g2b2868935ce_0_30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g2b2868935ce_0_3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1" name="Google Shape;771;g2b2868935ce_0_34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g2b2868935ce_0_3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3" name="Google Shape;793;g2b2868935ce_0_36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b04951c62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g2b04951c626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3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g2adef65e407_0_5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5" name="Google Shape;815;g2adef65e407_0_57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g2b0b18f673c_0_9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1" name="Google Shape;831;g2b0b18f673c_0_96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adef65e407_0_4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g2adef65e407_0_45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b11e6ff3a7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LlamaIndex?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LlamaIndex is a multi-step tool that assists in the stages of integrating data with LLMs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Organizes your data into a searchable knowledge base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Whether your data resides in APIs, databases, or PDFs, LlamaIndex simplifies integration, making diverse data sources easily accessible</a:t>
            </a:r>
            <a:endParaRPr/>
          </a:p>
        </p:txBody>
      </p:sp>
      <p:sp>
        <p:nvSpPr>
          <p:cNvPr id="158" name="Google Shape;158;g2b11e6ff3a7_0_3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b2130cd01b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What is LlamaIndex?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LlamaIndex is a multi-step tool that assists in the stages of integrating data with LLMs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>
                <a:solidFill>
                  <a:schemeClr val="dk1"/>
                </a:solidFill>
              </a:rPr>
              <a:t>Ingesting Data: getting data from source into the system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>
                <a:solidFill>
                  <a:schemeClr val="dk1"/>
                </a:solidFill>
              </a:rPr>
              <a:t>Structuring Data: organizing data into a way for the LLM to understand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>
                <a:solidFill>
                  <a:schemeClr val="dk1"/>
                </a:solidFill>
              </a:rPr>
              <a:t>Retrieving Data: finding the relevant data when needed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>
                <a:solidFill>
                  <a:schemeClr val="dk1"/>
                </a:solidFill>
              </a:rPr>
              <a:t>Integrating Data: making data meldable for various applications</a:t>
            </a:r>
            <a:endParaRPr/>
          </a:p>
        </p:txBody>
      </p:sp>
      <p:sp>
        <p:nvSpPr>
          <p:cNvPr id="171" name="Google Shape;171;g2b2130cd01b_0_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adef65e407_0_4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6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</a:rPr>
              <a:t>Retrieval Augmented Generation Schema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6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</a:rPr>
              <a:t>the RAG mechanism – it's the magic that supercharges LLMs with the unique essence of your custom data. So, let's break down the key steps of the RAG workflow when using LlamaIndex.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g2adef65e407_0_47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6636fd78ae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RAG Mechanism: Amplifying LLMs with LlamaIndex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Components of a RAG application using LlamaIndex: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Knowledge Base (Input):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Like a library, it stores FAQs, manuals, and relevant documents. When a question is posed, the system refers to this repository for answers.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Trigger/Query (Input):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The spark that initiates action, often a customer's question or request that prompts the system to engage.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Task/Action (Output):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After understanding the trigger or query, the system executes a task to address it. For example, answering a question or performing a requested action.</a:t>
            </a:r>
            <a:endParaRPr/>
          </a:p>
        </p:txBody>
      </p:sp>
      <p:sp>
        <p:nvSpPr>
          <p:cNvPr id="200" name="Google Shape;200;g26636fd78ae_0_2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Relationship Id="rId4" Type="http://schemas.openxmlformats.org/officeDocument/2006/relationships/image" Target="../media/image4.png"/><Relationship Id="rId11" Type="http://schemas.openxmlformats.org/officeDocument/2006/relationships/image" Target="../media/image18.jpg"/><Relationship Id="rId10" Type="http://schemas.openxmlformats.org/officeDocument/2006/relationships/image" Target="../media/image5.png"/><Relationship Id="rId9" Type="http://schemas.openxmlformats.org/officeDocument/2006/relationships/image" Target="../media/image10.png"/><Relationship Id="rId5" Type="http://schemas.openxmlformats.org/officeDocument/2006/relationships/image" Target="../media/image3.png"/><Relationship Id="rId6" Type="http://schemas.openxmlformats.org/officeDocument/2006/relationships/image" Target="../media/image2.png"/><Relationship Id="rId7" Type="http://schemas.openxmlformats.org/officeDocument/2006/relationships/image" Target="../media/image1.png"/><Relationship Id="rId8" Type="http://schemas.openxmlformats.org/officeDocument/2006/relationships/image" Target="../media/image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4.png"/><Relationship Id="rId6" Type="http://schemas.openxmlformats.org/officeDocument/2006/relationships/image" Target="../media/image2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3.png"/><Relationship Id="rId7" Type="http://schemas.openxmlformats.org/officeDocument/2006/relationships/image" Target="../media/image2.png"/><Relationship Id="rId8" Type="http://schemas.openxmlformats.org/officeDocument/2006/relationships/image" Target="../media/image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.png"/><Relationship Id="rId4" Type="http://schemas.openxmlformats.org/officeDocument/2006/relationships/image" Target="../media/image2.png"/><Relationship Id="rId5" Type="http://schemas.openxmlformats.org/officeDocument/2006/relationships/image" Target="../media/image4.png"/><Relationship Id="rId6" Type="http://schemas.openxmlformats.org/officeDocument/2006/relationships/hyperlink" Target="http://tinyurl.com/ZSL-llamaindex-colab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1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3.png"/><Relationship Id="rId7" Type="http://schemas.openxmlformats.org/officeDocument/2006/relationships/image" Target="../media/image2.png"/><Relationship Id="rId8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Relationship Id="rId4" Type="http://schemas.openxmlformats.org/officeDocument/2006/relationships/image" Target="../media/image4.png"/><Relationship Id="rId5" Type="http://schemas.openxmlformats.org/officeDocument/2006/relationships/image" Target="../media/image9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Relationship Id="rId4" Type="http://schemas.openxmlformats.org/officeDocument/2006/relationships/image" Target="../media/image4.png"/><Relationship Id="rId5" Type="http://schemas.openxmlformats.org/officeDocument/2006/relationships/image" Target="../media/image21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8" Type="http://schemas.openxmlformats.org/officeDocument/2006/relationships/image" Target="../media/image1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3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3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3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3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3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3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3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Relationship Id="rId4" Type="http://schemas.openxmlformats.org/officeDocument/2006/relationships/image" Target="../media/image4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1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3.png"/><Relationship Id="rId7" Type="http://schemas.openxmlformats.org/officeDocument/2006/relationships/image" Target="../media/image2.png"/><Relationship Id="rId8" Type="http://schemas.openxmlformats.org/officeDocument/2006/relationships/image" Target="../media/image4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1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3.png"/><Relationship Id="rId7" Type="http://schemas.openxmlformats.org/officeDocument/2006/relationships/image" Target="../media/image2.png"/><Relationship Id="rId8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3.png"/><Relationship Id="rId7" Type="http://schemas.openxmlformats.org/officeDocument/2006/relationships/image" Target="../media/image2.png"/><Relationship Id="rId8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4.png"/><Relationship Id="rId6" Type="http://schemas.openxmlformats.org/officeDocument/2006/relationships/image" Target="../media/image2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 flipH="1" rot="-5400000">
            <a:off x="6961780" y="167035"/>
            <a:ext cx="2349255" cy="2015137"/>
          </a:xfrm>
          <a:custGeom>
            <a:rect b="b" l="l" r="r" t="t"/>
            <a:pathLst>
              <a:path extrusionOk="0" h="3166491" w="3691509">
                <a:moveTo>
                  <a:pt x="0" y="0"/>
                </a:moveTo>
                <a:lnTo>
                  <a:pt x="3691509" y="0"/>
                </a:lnTo>
                <a:lnTo>
                  <a:pt x="3691509" y="3166491"/>
                </a:lnTo>
                <a:lnTo>
                  <a:pt x="0" y="3166491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9250" l="0" r="-2291" t="0"/>
            </a:stretch>
          </a:blipFill>
          <a:ln>
            <a:noFill/>
          </a:ln>
        </p:spPr>
      </p:sp>
      <p:sp>
        <p:nvSpPr>
          <p:cNvPr id="55" name="Google Shape;55;p13"/>
          <p:cNvSpPr/>
          <p:nvPr/>
        </p:nvSpPr>
        <p:spPr>
          <a:xfrm rot="418366">
            <a:off x="5351227" y="4246402"/>
            <a:ext cx="1068851" cy="1013141"/>
          </a:xfrm>
          <a:custGeom>
            <a:rect b="b" l="l" r="r" t="t"/>
            <a:pathLst>
              <a:path extrusionOk="0" h="2893949" w="3053080">
                <a:moveTo>
                  <a:pt x="3053080" y="2601214"/>
                </a:moveTo>
                <a:lnTo>
                  <a:pt x="3053080" y="1773809"/>
                </a:lnTo>
                <a:lnTo>
                  <a:pt x="2675128" y="0"/>
                </a:lnTo>
                <a:lnTo>
                  <a:pt x="2637536" y="0"/>
                </a:lnTo>
                <a:lnTo>
                  <a:pt x="0" y="0"/>
                </a:lnTo>
                <a:lnTo>
                  <a:pt x="0" y="2893949"/>
                </a:lnTo>
                <a:lnTo>
                  <a:pt x="1678940" y="2893949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6" name="Google Shape;56;p13"/>
          <p:cNvSpPr/>
          <p:nvPr/>
        </p:nvSpPr>
        <p:spPr>
          <a:xfrm>
            <a:off x="5291895" y="620165"/>
            <a:ext cx="171935" cy="221314"/>
          </a:xfrm>
          <a:custGeom>
            <a:rect b="b" l="l" r="r" t="t"/>
            <a:pathLst>
              <a:path extrusionOk="0" h="442628" w="343870">
                <a:moveTo>
                  <a:pt x="0" y="0"/>
                </a:moveTo>
                <a:lnTo>
                  <a:pt x="343870" y="0"/>
                </a:lnTo>
                <a:lnTo>
                  <a:pt x="343870" y="442627"/>
                </a:lnTo>
                <a:lnTo>
                  <a:pt x="0" y="44262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7" name="Google Shape;57;p13"/>
          <p:cNvSpPr/>
          <p:nvPr/>
        </p:nvSpPr>
        <p:spPr>
          <a:xfrm>
            <a:off x="7485728" y="3011720"/>
            <a:ext cx="165056" cy="164694"/>
          </a:xfrm>
          <a:custGeom>
            <a:rect b="b" l="l" r="r" t="t"/>
            <a:pathLst>
              <a:path extrusionOk="0" h="329388" w="330112">
                <a:moveTo>
                  <a:pt x="0" y="0"/>
                </a:moveTo>
                <a:lnTo>
                  <a:pt x="330113" y="0"/>
                </a:lnTo>
                <a:lnTo>
                  <a:pt x="330113" y="329389"/>
                </a:lnTo>
                <a:lnTo>
                  <a:pt x="0" y="32938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8" name="Google Shape;58;p13"/>
          <p:cNvSpPr/>
          <p:nvPr/>
        </p:nvSpPr>
        <p:spPr>
          <a:xfrm>
            <a:off x="4127084" y="3415147"/>
            <a:ext cx="175325" cy="175325"/>
          </a:xfrm>
          <a:custGeom>
            <a:rect b="b" l="l" r="r" t="t"/>
            <a:pathLst>
              <a:path extrusionOk="0" h="350651" w="350651">
                <a:moveTo>
                  <a:pt x="0" y="0"/>
                </a:moveTo>
                <a:lnTo>
                  <a:pt x="350651" y="0"/>
                </a:lnTo>
                <a:lnTo>
                  <a:pt x="350651" y="350651"/>
                </a:lnTo>
                <a:lnTo>
                  <a:pt x="0" y="35065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59" name="Google Shape;59;p13"/>
          <p:cNvGrpSpPr/>
          <p:nvPr/>
        </p:nvGrpSpPr>
        <p:grpSpPr>
          <a:xfrm>
            <a:off x="514350" y="514350"/>
            <a:ext cx="2660975" cy="654277"/>
            <a:chOff x="514350" y="514350"/>
            <a:chExt cx="2660975" cy="654277"/>
          </a:xfrm>
        </p:grpSpPr>
        <p:grpSp>
          <p:nvGrpSpPr>
            <p:cNvPr id="60" name="Google Shape;60;p13"/>
            <p:cNvGrpSpPr/>
            <p:nvPr/>
          </p:nvGrpSpPr>
          <p:grpSpPr>
            <a:xfrm>
              <a:off x="1349833" y="800502"/>
              <a:ext cx="1825421" cy="368107"/>
              <a:chOff x="0" y="-28575"/>
              <a:chExt cx="1272926" cy="256693"/>
            </a:xfrm>
          </p:grpSpPr>
          <p:sp>
            <p:nvSpPr>
              <p:cNvPr id="61" name="Google Shape;61;p13"/>
              <p:cNvSpPr/>
              <p:nvPr/>
            </p:nvSpPr>
            <p:spPr>
              <a:xfrm>
                <a:off x="0" y="0"/>
                <a:ext cx="1272926" cy="228118"/>
              </a:xfrm>
              <a:custGeom>
                <a:rect b="b" l="l" r="r" t="t"/>
                <a:pathLst>
                  <a:path extrusionOk="0" h="228118" w="1272926">
                    <a:moveTo>
                      <a:pt x="0" y="0"/>
                    </a:moveTo>
                    <a:lnTo>
                      <a:pt x="1272926" y="0"/>
                    </a:lnTo>
                    <a:lnTo>
                      <a:pt x="1272926" y="228118"/>
                    </a:lnTo>
                    <a:lnTo>
                      <a:pt x="0" y="228118"/>
                    </a:lnTo>
                    <a:close/>
                  </a:path>
                </a:pathLst>
              </a:custGeom>
              <a:solidFill>
                <a:srgbClr val="D362A4"/>
              </a:solidFill>
              <a:ln>
                <a:noFill/>
              </a:ln>
            </p:spPr>
          </p:sp>
          <p:sp>
            <p:nvSpPr>
              <p:cNvPr id="62" name="Google Shape;62;p13"/>
              <p:cNvSpPr txBox="1"/>
              <p:nvPr/>
            </p:nvSpPr>
            <p:spPr>
              <a:xfrm>
                <a:off x="0" y="-28575"/>
                <a:ext cx="1272926" cy="25669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900" lIns="25900" spcFirstLastPara="1" rIns="25900" wrap="square" tIns="25900">
                <a:noAutofit/>
              </a:bodyPr>
              <a:lstStyle/>
              <a:p>
                <a:pPr indent="0" lvl="0" marL="0" marR="0" rtl="0" algn="ctr">
                  <a:lnSpc>
                    <a:spcPct val="108833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63" name="Google Shape;63;p13"/>
            <p:cNvSpPr txBox="1"/>
            <p:nvPr/>
          </p:nvSpPr>
          <p:spPr>
            <a:xfrm>
              <a:off x="1349825" y="840727"/>
              <a:ext cx="1825500" cy="32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" sz="1800" u="none" cap="none" strike="noStrike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WORKSHOPS</a:t>
              </a:r>
              <a:endParaRPr i="1" sz="700"/>
            </a:p>
          </p:txBody>
        </p:sp>
        <p:sp>
          <p:nvSpPr>
            <p:cNvPr id="64" name="Google Shape;64;p13"/>
            <p:cNvSpPr/>
            <p:nvPr/>
          </p:nvSpPr>
          <p:spPr>
            <a:xfrm>
              <a:off x="1349833" y="520405"/>
              <a:ext cx="544014" cy="268948"/>
            </a:xfrm>
            <a:custGeom>
              <a:rect b="b" l="l" r="r" t="t"/>
              <a:pathLst>
                <a:path extrusionOk="0" h="717194" w="1450705">
                  <a:moveTo>
                    <a:pt x="0" y="0"/>
                  </a:moveTo>
                  <a:lnTo>
                    <a:pt x="1450706" y="0"/>
                  </a:lnTo>
                  <a:lnTo>
                    <a:pt x="1450706" y="717195"/>
                  </a:lnTo>
                  <a:lnTo>
                    <a:pt x="0" y="717195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8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65" name="Google Shape;65;p13"/>
            <p:cNvSpPr/>
            <p:nvPr/>
          </p:nvSpPr>
          <p:spPr>
            <a:xfrm>
              <a:off x="1954395" y="554349"/>
              <a:ext cx="1220858" cy="221568"/>
            </a:xfrm>
            <a:custGeom>
              <a:rect b="b" l="l" r="r" t="t"/>
              <a:pathLst>
                <a:path extrusionOk="0" h="590848" w="3255622">
                  <a:moveTo>
                    <a:pt x="0" y="0"/>
                  </a:moveTo>
                  <a:lnTo>
                    <a:pt x="3255623" y="0"/>
                  </a:lnTo>
                  <a:lnTo>
                    <a:pt x="3255623" y="590848"/>
                  </a:lnTo>
                  <a:lnTo>
                    <a:pt x="0" y="59084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9">
                <a:alphaModFix/>
              </a:blip>
              <a:stretch>
                <a:fillRect b="0" l="-2950" r="0" t="0"/>
              </a:stretch>
            </a:blipFill>
            <a:ln>
              <a:noFill/>
            </a:ln>
          </p:spPr>
        </p:sp>
        <p:sp>
          <p:nvSpPr>
            <p:cNvPr id="66" name="Google Shape;66;p13"/>
            <p:cNvSpPr/>
            <p:nvPr/>
          </p:nvSpPr>
          <p:spPr>
            <a:xfrm>
              <a:off x="514350" y="514350"/>
              <a:ext cx="802067" cy="654259"/>
            </a:xfrm>
            <a:custGeom>
              <a:rect b="b" l="l" r="r" t="t"/>
              <a:pathLst>
                <a:path extrusionOk="0" h="1744689" w="2138846">
                  <a:moveTo>
                    <a:pt x="0" y="0"/>
                  </a:moveTo>
                  <a:lnTo>
                    <a:pt x="2138846" y="0"/>
                  </a:lnTo>
                  <a:lnTo>
                    <a:pt x="2138846" y="1744689"/>
                  </a:lnTo>
                  <a:lnTo>
                    <a:pt x="0" y="174468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10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</p:grpSp>
      <p:sp>
        <p:nvSpPr>
          <p:cNvPr id="67" name="Google Shape;67;p13"/>
          <p:cNvSpPr txBox="1"/>
          <p:nvPr/>
        </p:nvSpPr>
        <p:spPr>
          <a:xfrm>
            <a:off x="514350" y="1719760"/>
            <a:ext cx="6936300" cy="8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Build a Retrieval Augmented Generation (RAG) Application With LlamaIndex</a:t>
            </a:r>
            <a:endParaRPr sz="1700"/>
          </a:p>
        </p:txBody>
      </p:sp>
      <p:grpSp>
        <p:nvGrpSpPr>
          <p:cNvPr id="68" name="Google Shape;68;p13"/>
          <p:cNvGrpSpPr/>
          <p:nvPr/>
        </p:nvGrpSpPr>
        <p:grpSpPr>
          <a:xfrm>
            <a:off x="0" y="3300135"/>
            <a:ext cx="3712814" cy="1193507"/>
            <a:chOff x="0" y="-28575"/>
            <a:chExt cx="966300" cy="310623"/>
          </a:xfrm>
        </p:grpSpPr>
        <p:sp>
          <p:nvSpPr>
            <p:cNvPr id="69" name="Google Shape;69;p13"/>
            <p:cNvSpPr/>
            <p:nvPr/>
          </p:nvSpPr>
          <p:spPr>
            <a:xfrm>
              <a:off x="0" y="0"/>
              <a:ext cx="966241" cy="282048"/>
            </a:xfrm>
            <a:custGeom>
              <a:rect b="b" l="l" r="r" t="t"/>
              <a:pathLst>
                <a:path extrusionOk="0" h="282048" w="966241">
                  <a:moveTo>
                    <a:pt x="5213" y="0"/>
                  </a:moveTo>
                  <a:lnTo>
                    <a:pt x="961027" y="0"/>
                  </a:lnTo>
                  <a:cubicBezTo>
                    <a:pt x="962410" y="0"/>
                    <a:pt x="963736" y="549"/>
                    <a:pt x="964714" y="1527"/>
                  </a:cubicBezTo>
                  <a:cubicBezTo>
                    <a:pt x="965691" y="2505"/>
                    <a:pt x="966241" y="3831"/>
                    <a:pt x="966241" y="5213"/>
                  </a:cubicBezTo>
                  <a:lnTo>
                    <a:pt x="966241" y="276835"/>
                  </a:lnTo>
                  <a:cubicBezTo>
                    <a:pt x="966241" y="278218"/>
                    <a:pt x="965691" y="279544"/>
                    <a:pt x="964714" y="280521"/>
                  </a:cubicBezTo>
                  <a:cubicBezTo>
                    <a:pt x="963736" y="281499"/>
                    <a:pt x="962410" y="282048"/>
                    <a:pt x="961027" y="282048"/>
                  </a:cubicBezTo>
                  <a:lnTo>
                    <a:pt x="5213" y="282048"/>
                  </a:lnTo>
                  <a:cubicBezTo>
                    <a:pt x="3831" y="282048"/>
                    <a:pt x="2505" y="281499"/>
                    <a:pt x="1527" y="280521"/>
                  </a:cubicBezTo>
                  <a:cubicBezTo>
                    <a:pt x="549" y="279544"/>
                    <a:pt x="0" y="278218"/>
                    <a:pt x="0" y="276835"/>
                  </a:cubicBezTo>
                  <a:lnTo>
                    <a:pt x="0" y="5213"/>
                  </a:lnTo>
                  <a:cubicBezTo>
                    <a:pt x="0" y="3831"/>
                    <a:pt x="549" y="2505"/>
                    <a:pt x="1527" y="1527"/>
                  </a:cubicBezTo>
                  <a:cubicBezTo>
                    <a:pt x="2505" y="549"/>
                    <a:pt x="3831" y="0"/>
                    <a:pt x="5213" y="0"/>
                  </a:cubicBezTo>
                  <a:close/>
                </a:path>
              </a:pathLst>
            </a:custGeom>
            <a:solidFill>
              <a:srgbClr val="444444">
                <a:alpha val="54900"/>
              </a:srgbClr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13"/>
            <p:cNvSpPr txBox="1"/>
            <p:nvPr/>
          </p:nvSpPr>
          <p:spPr>
            <a:xfrm>
              <a:off x="0" y="-28575"/>
              <a:ext cx="966300" cy="31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1" name="Google Shape;71;p13"/>
          <p:cNvSpPr/>
          <p:nvPr/>
        </p:nvSpPr>
        <p:spPr>
          <a:xfrm>
            <a:off x="514350" y="3502810"/>
            <a:ext cx="875792" cy="875792"/>
          </a:xfrm>
          <a:custGeom>
            <a:rect b="b" l="l" r="r" t="t"/>
            <a:pathLst>
              <a:path extrusionOk="0" h="812800" w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cap="flat" cmpd="sng" w="127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2" name="Google Shape;72;p13"/>
          <p:cNvGrpSpPr/>
          <p:nvPr/>
        </p:nvGrpSpPr>
        <p:grpSpPr>
          <a:xfrm>
            <a:off x="1526351" y="3530864"/>
            <a:ext cx="2130007" cy="804050"/>
            <a:chOff x="1526351" y="3487063"/>
            <a:chExt cx="2130007" cy="804050"/>
          </a:xfrm>
        </p:grpSpPr>
        <p:sp>
          <p:nvSpPr>
            <p:cNvPr id="73" name="Google Shape;73;p13"/>
            <p:cNvSpPr txBox="1"/>
            <p:nvPr/>
          </p:nvSpPr>
          <p:spPr>
            <a:xfrm>
              <a:off x="1526351" y="3487063"/>
              <a:ext cx="21300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Daryle Serrant</a:t>
              </a:r>
              <a:endParaRPr b="1"/>
            </a:p>
          </p:txBody>
        </p:sp>
        <p:sp>
          <p:nvSpPr>
            <p:cNvPr id="74" name="Google Shape;74;p13"/>
            <p:cNvSpPr txBox="1"/>
            <p:nvPr/>
          </p:nvSpPr>
          <p:spPr>
            <a:xfrm>
              <a:off x="1526358" y="3819788"/>
              <a:ext cx="2130000" cy="16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Data Scientist &amp; ML Consultant</a:t>
              </a:r>
              <a:endParaRPr sz="1100"/>
            </a:p>
          </p:txBody>
        </p:sp>
        <p:sp>
          <p:nvSpPr>
            <p:cNvPr id="75" name="Google Shape;75;p13"/>
            <p:cNvSpPr txBox="1"/>
            <p:nvPr/>
          </p:nvSpPr>
          <p:spPr>
            <a:xfrm>
              <a:off x="1526353" y="4121913"/>
              <a:ext cx="2130000" cy="16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b</a:t>
              </a:r>
              <a:r>
                <a:rPr lang="en" sz="110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yteSolid Solutions</a:t>
              </a:r>
              <a:endParaRPr sz="1100"/>
            </a:p>
          </p:txBody>
        </p:sp>
      </p:grpSp>
      <p:pic>
        <p:nvPicPr>
          <p:cNvPr id="76" name="Google Shape;76;p1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14400" y="3502849"/>
            <a:ext cx="875700" cy="8757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77" name="Google Shape;77;p13"/>
          <p:cNvSpPr txBox="1"/>
          <p:nvPr/>
        </p:nvSpPr>
        <p:spPr>
          <a:xfrm>
            <a:off x="514350" y="2710350"/>
            <a:ext cx="8173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Zero Shot Labs x San Francisco AI User Group</a:t>
            </a:r>
            <a:endParaRPr i="1" sz="22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5" name="Google Shape;215;p22"/>
          <p:cNvGrpSpPr/>
          <p:nvPr/>
        </p:nvGrpSpPr>
        <p:grpSpPr>
          <a:xfrm>
            <a:off x="0" y="127392"/>
            <a:ext cx="5738484" cy="716456"/>
            <a:chOff x="0" y="-28575"/>
            <a:chExt cx="3022800" cy="377400"/>
          </a:xfrm>
        </p:grpSpPr>
        <p:sp>
          <p:nvSpPr>
            <p:cNvPr id="216" name="Google Shape;216;p22"/>
            <p:cNvSpPr/>
            <p:nvPr/>
          </p:nvSpPr>
          <p:spPr>
            <a:xfrm>
              <a:off x="0" y="0"/>
              <a:ext cx="3022711" cy="348819"/>
            </a:xfrm>
            <a:custGeom>
              <a:rect b="b" l="l" r="r" t="t"/>
              <a:pathLst>
                <a:path extrusionOk="0" h="348819" w="3022711">
                  <a:moveTo>
                    <a:pt x="0" y="0"/>
                  </a:moveTo>
                  <a:lnTo>
                    <a:pt x="3022711" y="0"/>
                  </a:lnTo>
                  <a:lnTo>
                    <a:pt x="3022711" y="348819"/>
                  </a:lnTo>
                  <a:lnTo>
                    <a:pt x="0" y="348819"/>
                  </a:ln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</p:sp>
        <p:sp>
          <p:nvSpPr>
            <p:cNvPr id="217" name="Google Shape;217;p22"/>
            <p:cNvSpPr txBox="1"/>
            <p:nvPr/>
          </p:nvSpPr>
          <p:spPr>
            <a:xfrm>
              <a:off x="0" y="-28575"/>
              <a:ext cx="3022800" cy="37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8" name="Google Shape;218;p22"/>
          <p:cNvSpPr txBox="1"/>
          <p:nvPr/>
        </p:nvSpPr>
        <p:spPr>
          <a:xfrm>
            <a:off x="514350" y="182000"/>
            <a:ext cx="49929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29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Why Use LlamaIndex?</a:t>
            </a:r>
            <a:endParaRPr b="1" sz="29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9" name="Google Shape;219;p22"/>
          <p:cNvSpPr/>
          <p:nvPr/>
        </p:nvSpPr>
        <p:spPr>
          <a:xfrm>
            <a:off x="7823272" y="537403"/>
            <a:ext cx="152026" cy="195686"/>
          </a:xfrm>
          <a:custGeom>
            <a:rect b="b" l="l" r="r" t="t"/>
            <a:pathLst>
              <a:path extrusionOk="0" h="391372" w="304052">
                <a:moveTo>
                  <a:pt x="0" y="0"/>
                </a:moveTo>
                <a:lnTo>
                  <a:pt x="304052" y="0"/>
                </a:lnTo>
                <a:lnTo>
                  <a:pt x="304052" y="391372"/>
                </a:lnTo>
                <a:lnTo>
                  <a:pt x="0" y="3913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20" name="Google Shape;220;p22"/>
          <p:cNvSpPr/>
          <p:nvPr/>
        </p:nvSpPr>
        <p:spPr>
          <a:xfrm>
            <a:off x="689886" y="4560241"/>
            <a:ext cx="138126" cy="137818"/>
          </a:xfrm>
          <a:custGeom>
            <a:rect b="b" l="l" r="r" t="t"/>
            <a:pathLst>
              <a:path extrusionOk="0" h="275636" w="276253">
                <a:moveTo>
                  <a:pt x="0" y="0"/>
                </a:moveTo>
                <a:lnTo>
                  <a:pt x="276252" y="0"/>
                </a:lnTo>
                <a:lnTo>
                  <a:pt x="276252" y="275636"/>
                </a:lnTo>
                <a:lnTo>
                  <a:pt x="0" y="2756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21" name="Google Shape;221;p22"/>
          <p:cNvSpPr/>
          <p:nvPr/>
        </p:nvSpPr>
        <p:spPr>
          <a:xfrm rot="-1547762">
            <a:off x="7790323" y="4335817"/>
            <a:ext cx="1230707" cy="1166551"/>
          </a:xfrm>
          <a:custGeom>
            <a:rect b="b" l="l" r="r" t="t"/>
            <a:pathLst>
              <a:path extrusionOk="0" h="2334007" w="2462369">
                <a:moveTo>
                  <a:pt x="0" y="0"/>
                </a:moveTo>
                <a:lnTo>
                  <a:pt x="2462369" y="0"/>
                </a:lnTo>
                <a:lnTo>
                  <a:pt x="2462369" y="2334006"/>
                </a:lnTo>
                <a:lnTo>
                  <a:pt x="0" y="23340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22" name="Google Shape;222;p22"/>
          <p:cNvSpPr txBox="1"/>
          <p:nvPr/>
        </p:nvSpPr>
        <p:spPr>
          <a:xfrm>
            <a:off x="514350" y="1083273"/>
            <a:ext cx="8115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223" name="Google Shape;223;p22"/>
          <p:cNvSpPr txBox="1"/>
          <p:nvPr>
            <p:ph idx="4294967295" type="body"/>
          </p:nvPr>
        </p:nvSpPr>
        <p:spPr>
          <a:xfrm>
            <a:off x="311700" y="1076275"/>
            <a:ext cx="8520600" cy="294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AutoNum type="arabicPeriod"/>
            </a:pPr>
            <a:r>
              <a:rPr b="1" lang="en" sz="2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Versatile Data Integration</a:t>
            </a:r>
            <a:r>
              <a:rPr lang="en" sz="2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: Provides LLMs with updated and relevant knowledge and supports various data types</a:t>
            </a:r>
            <a:endParaRPr sz="2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AutoNum type="arabicPeriod"/>
            </a:pPr>
            <a:r>
              <a:rPr b="1" lang="en" sz="2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Efficient Data Organization</a:t>
            </a:r>
            <a:r>
              <a:rPr lang="en" sz="2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: Data is structured into a searchable knowledge base</a:t>
            </a:r>
            <a:endParaRPr sz="2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AutoNum type="arabicPeriod"/>
            </a:pPr>
            <a:r>
              <a:rPr b="1" lang="en" sz="2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User-Friendly</a:t>
            </a:r>
            <a:r>
              <a:rPr lang="en" sz="2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: Streamlines data management and accessibility in LLM applications</a:t>
            </a:r>
            <a:endParaRPr sz="2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" name="Google Shape;228;p23"/>
          <p:cNvGrpSpPr/>
          <p:nvPr/>
        </p:nvGrpSpPr>
        <p:grpSpPr>
          <a:xfrm>
            <a:off x="0" y="127392"/>
            <a:ext cx="5738484" cy="716456"/>
            <a:chOff x="0" y="-28575"/>
            <a:chExt cx="3022800" cy="377400"/>
          </a:xfrm>
        </p:grpSpPr>
        <p:sp>
          <p:nvSpPr>
            <p:cNvPr id="229" name="Google Shape;229;p23"/>
            <p:cNvSpPr/>
            <p:nvPr/>
          </p:nvSpPr>
          <p:spPr>
            <a:xfrm>
              <a:off x="0" y="0"/>
              <a:ext cx="3022711" cy="348819"/>
            </a:xfrm>
            <a:custGeom>
              <a:rect b="b" l="l" r="r" t="t"/>
              <a:pathLst>
                <a:path extrusionOk="0" h="348819" w="3022711">
                  <a:moveTo>
                    <a:pt x="0" y="0"/>
                  </a:moveTo>
                  <a:lnTo>
                    <a:pt x="3022711" y="0"/>
                  </a:lnTo>
                  <a:lnTo>
                    <a:pt x="3022711" y="348819"/>
                  </a:lnTo>
                  <a:lnTo>
                    <a:pt x="0" y="348819"/>
                  </a:ln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</p:sp>
        <p:sp>
          <p:nvSpPr>
            <p:cNvPr id="230" name="Google Shape;230;p23"/>
            <p:cNvSpPr txBox="1"/>
            <p:nvPr/>
          </p:nvSpPr>
          <p:spPr>
            <a:xfrm>
              <a:off x="0" y="-28575"/>
              <a:ext cx="3022800" cy="37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1" name="Google Shape;231;p23"/>
          <p:cNvSpPr txBox="1"/>
          <p:nvPr/>
        </p:nvSpPr>
        <p:spPr>
          <a:xfrm>
            <a:off x="514350" y="182000"/>
            <a:ext cx="49929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Mechanics of </a:t>
            </a:r>
            <a:r>
              <a:rPr b="1" lang="en" sz="29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LlamaIndex:</a:t>
            </a:r>
            <a:endParaRPr sz="1500"/>
          </a:p>
        </p:txBody>
      </p:sp>
      <p:sp>
        <p:nvSpPr>
          <p:cNvPr id="232" name="Google Shape;232;p23"/>
          <p:cNvSpPr/>
          <p:nvPr/>
        </p:nvSpPr>
        <p:spPr>
          <a:xfrm>
            <a:off x="7823272" y="537403"/>
            <a:ext cx="152026" cy="195686"/>
          </a:xfrm>
          <a:custGeom>
            <a:rect b="b" l="l" r="r" t="t"/>
            <a:pathLst>
              <a:path extrusionOk="0" h="391372" w="304052">
                <a:moveTo>
                  <a:pt x="0" y="0"/>
                </a:moveTo>
                <a:lnTo>
                  <a:pt x="304052" y="0"/>
                </a:lnTo>
                <a:lnTo>
                  <a:pt x="304052" y="391372"/>
                </a:lnTo>
                <a:lnTo>
                  <a:pt x="0" y="3913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33" name="Google Shape;233;p23"/>
          <p:cNvSpPr/>
          <p:nvPr/>
        </p:nvSpPr>
        <p:spPr>
          <a:xfrm>
            <a:off x="689886" y="4560241"/>
            <a:ext cx="138126" cy="137818"/>
          </a:xfrm>
          <a:custGeom>
            <a:rect b="b" l="l" r="r" t="t"/>
            <a:pathLst>
              <a:path extrusionOk="0" h="275636" w="276253">
                <a:moveTo>
                  <a:pt x="0" y="0"/>
                </a:moveTo>
                <a:lnTo>
                  <a:pt x="276252" y="0"/>
                </a:lnTo>
                <a:lnTo>
                  <a:pt x="276252" y="275636"/>
                </a:lnTo>
                <a:lnTo>
                  <a:pt x="0" y="2756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34" name="Google Shape;234;p23"/>
          <p:cNvSpPr/>
          <p:nvPr/>
        </p:nvSpPr>
        <p:spPr>
          <a:xfrm rot="-1547762">
            <a:off x="7790323" y="4335817"/>
            <a:ext cx="1230707" cy="1166551"/>
          </a:xfrm>
          <a:custGeom>
            <a:rect b="b" l="l" r="r" t="t"/>
            <a:pathLst>
              <a:path extrusionOk="0" h="2334007" w="2462369">
                <a:moveTo>
                  <a:pt x="0" y="0"/>
                </a:moveTo>
                <a:lnTo>
                  <a:pt x="2462369" y="0"/>
                </a:lnTo>
                <a:lnTo>
                  <a:pt x="2462369" y="2334006"/>
                </a:lnTo>
                <a:lnTo>
                  <a:pt x="0" y="23340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35" name="Google Shape;235;p23"/>
          <p:cNvSpPr txBox="1"/>
          <p:nvPr/>
        </p:nvSpPr>
        <p:spPr>
          <a:xfrm>
            <a:off x="514350" y="1083273"/>
            <a:ext cx="8115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236" name="Google Shape;236;p23"/>
          <p:cNvSpPr txBox="1"/>
          <p:nvPr>
            <p:ph idx="4294967295" type="body"/>
          </p:nvPr>
        </p:nvSpPr>
        <p:spPr>
          <a:xfrm>
            <a:off x="311700" y="1152475"/>
            <a:ext cx="8520600" cy="96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b="1" lang="en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Data Connectors </a:t>
            </a:r>
            <a:r>
              <a:rPr lang="en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(Readers): Ingests data from various sources and formats into a</a:t>
            </a: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>
                <a:solidFill>
                  <a:schemeClr val="accent4"/>
                </a:solidFill>
                <a:highlight>
                  <a:schemeClr val="dk2"/>
                </a:highlight>
                <a:latin typeface="Courier New"/>
                <a:ea typeface="Courier New"/>
                <a:cs typeface="Courier New"/>
                <a:sym typeface="Courier New"/>
              </a:rPr>
              <a:t>Document</a:t>
            </a:r>
            <a:r>
              <a:rPr lang="en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* representation</a:t>
            </a:r>
            <a:endParaRPr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7" name="Google Shape;237;p23"/>
          <p:cNvSpPr txBox="1"/>
          <p:nvPr/>
        </p:nvSpPr>
        <p:spPr>
          <a:xfrm>
            <a:off x="311700" y="3925875"/>
            <a:ext cx="8318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*</a:t>
            </a:r>
            <a:r>
              <a:rPr lang="en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a generic </a:t>
            </a:r>
            <a:r>
              <a:rPr b="1" lang="en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container</a:t>
            </a:r>
            <a:r>
              <a:rPr lang="en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around any data source - for instance, a PDF, an API output, or retrieved data from a database</a:t>
            </a:r>
            <a:r>
              <a:rPr i="1" lang="en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i="1" lang="en" sz="1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(docs.llamaindex.ai)</a:t>
            </a:r>
            <a:endParaRPr i="1" sz="11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8" name="Google Shape;238;p23"/>
          <p:cNvSpPr txBox="1"/>
          <p:nvPr/>
        </p:nvSpPr>
        <p:spPr>
          <a:xfrm>
            <a:off x="311700" y="2035200"/>
            <a:ext cx="8201100" cy="17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b="1" lang="en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Data Indices</a:t>
            </a:r>
            <a:r>
              <a:rPr lang="en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: After ingestion, Data Indices organizes data for future retrieval</a:t>
            </a: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b="1" lang="en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Engines</a:t>
            </a:r>
            <a:r>
              <a:rPr lang="en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: The LLMs allowing natural language interactions with the data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" name="Google Shape;243;p24"/>
          <p:cNvGrpSpPr/>
          <p:nvPr/>
        </p:nvGrpSpPr>
        <p:grpSpPr>
          <a:xfrm>
            <a:off x="0" y="127392"/>
            <a:ext cx="5738484" cy="716456"/>
            <a:chOff x="0" y="-28575"/>
            <a:chExt cx="3022800" cy="377400"/>
          </a:xfrm>
        </p:grpSpPr>
        <p:sp>
          <p:nvSpPr>
            <p:cNvPr id="244" name="Google Shape;244;p24"/>
            <p:cNvSpPr/>
            <p:nvPr/>
          </p:nvSpPr>
          <p:spPr>
            <a:xfrm>
              <a:off x="0" y="0"/>
              <a:ext cx="3022711" cy="348819"/>
            </a:xfrm>
            <a:custGeom>
              <a:rect b="b" l="l" r="r" t="t"/>
              <a:pathLst>
                <a:path extrusionOk="0" h="348819" w="3022711">
                  <a:moveTo>
                    <a:pt x="0" y="0"/>
                  </a:moveTo>
                  <a:lnTo>
                    <a:pt x="3022711" y="0"/>
                  </a:lnTo>
                  <a:lnTo>
                    <a:pt x="3022711" y="348819"/>
                  </a:lnTo>
                  <a:lnTo>
                    <a:pt x="0" y="348819"/>
                  </a:ln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</p:sp>
        <p:sp>
          <p:nvSpPr>
            <p:cNvPr id="245" name="Google Shape;245;p24"/>
            <p:cNvSpPr txBox="1"/>
            <p:nvPr/>
          </p:nvSpPr>
          <p:spPr>
            <a:xfrm>
              <a:off x="0" y="-28575"/>
              <a:ext cx="3022800" cy="37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6" name="Google Shape;246;p24"/>
          <p:cNvSpPr txBox="1"/>
          <p:nvPr/>
        </p:nvSpPr>
        <p:spPr>
          <a:xfrm>
            <a:off x="514350" y="182000"/>
            <a:ext cx="49929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Data Connectors</a:t>
            </a:r>
            <a:endParaRPr sz="1500"/>
          </a:p>
        </p:txBody>
      </p:sp>
      <p:sp>
        <p:nvSpPr>
          <p:cNvPr id="247" name="Google Shape;247;p24"/>
          <p:cNvSpPr/>
          <p:nvPr/>
        </p:nvSpPr>
        <p:spPr>
          <a:xfrm>
            <a:off x="7823272" y="537403"/>
            <a:ext cx="152026" cy="195686"/>
          </a:xfrm>
          <a:custGeom>
            <a:rect b="b" l="l" r="r" t="t"/>
            <a:pathLst>
              <a:path extrusionOk="0" h="391372" w="304052">
                <a:moveTo>
                  <a:pt x="0" y="0"/>
                </a:moveTo>
                <a:lnTo>
                  <a:pt x="304052" y="0"/>
                </a:lnTo>
                <a:lnTo>
                  <a:pt x="304052" y="391372"/>
                </a:lnTo>
                <a:lnTo>
                  <a:pt x="0" y="3913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48" name="Google Shape;248;p24"/>
          <p:cNvSpPr/>
          <p:nvPr/>
        </p:nvSpPr>
        <p:spPr>
          <a:xfrm>
            <a:off x="689886" y="4560241"/>
            <a:ext cx="138126" cy="137818"/>
          </a:xfrm>
          <a:custGeom>
            <a:rect b="b" l="l" r="r" t="t"/>
            <a:pathLst>
              <a:path extrusionOk="0" h="275636" w="276253">
                <a:moveTo>
                  <a:pt x="0" y="0"/>
                </a:moveTo>
                <a:lnTo>
                  <a:pt x="276252" y="0"/>
                </a:lnTo>
                <a:lnTo>
                  <a:pt x="276252" y="275636"/>
                </a:lnTo>
                <a:lnTo>
                  <a:pt x="0" y="2756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49" name="Google Shape;249;p24"/>
          <p:cNvSpPr/>
          <p:nvPr/>
        </p:nvSpPr>
        <p:spPr>
          <a:xfrm rot="-1547762">
            <a:off x="7790323" y="4335817"/>
            <a:ext cx="1230707" cy="1166551"/>
          </a:xfrm>
          <a:custGeom>
            <a:rect b="b" l="l" r="r" t="t"/>
            <a:pathLst>
              <a:path extrusionOk="0" h="2334007" w="2462369">
                <a:moveTo>
                  <a:pt x="0" y="0"/>
                </a:moveTo>
                <a:lnTo>
                  <a:pt x="2462369" y="0"/>
                </a:lnTo>
                <a:lnTo>
                  <a:pt x="2462369" y="2334006"/>
                </a:lnTo>
                <a:lnTo>
                  <a:pt x="0" y="23340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50" name="Google Shape;250;p24"/>
          <p:cNvSpPr txBox="1"/>
          <p:nvPr/>
        </p:nvSpPr>
        <p:spPr>
          <a:xfrm>
            <a:off x="514350" y="1083273"/>
            <a:ext cx="8115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251" name="Google Shape;251;p24"/>
          <p:cNvSpPr txBox="1"/>
          <p:nvPr/>
        </p:nvSpPr>
        <p:spPr>
          <a:xfrm>
            <a:off x="311700" y="3925875"/>
            <a:ext cx="8318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1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2" name="Google Shape;252;p24"/>
          <p:cNvSpPr txBox="1"/>
          <p:nvPr>
            <p:ph idx="4294967295" type="body"/>
          </p:nvPr>
        </p:nvSpPr>
        <p:spPr>
          <a:xfrm>
            <a:off x="311700" y="1152475"/>
            <a:ext cx="8520600" cy="266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Data Connectors </a:t>
            </a:r>
            <a:r>
              <a:rPr lang="en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(Readers): Ingests data from various sources and formats into a </a:t>
            </a:r>
            <a:r>
              <a:rPr lang="en">
                <a:solidFill>
                  <a:schemeClr val="lt1"/>
                </a:solidFill>
                <a:highlight>
                  <a:schemeClr val="dk2"/>
                </a:highlight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1" lang="en">
                <a:solidFill>
                  <a:schemeClr val="accent4"/>
                </a:solidFill>
                <a:highlight>
                  <a:schemeClr val="dk2"/>
                </a:highlight>
                <a:latin typeface="Courier New"/>
                <a:ea typeface="Courier New"/>
                <a:cs typeface="Courier New"/>
                <a:sym typeface="Courier New"/>
              </a:rPr>
              <a:t>Document</a:t>
            </a:r>
            <a:r>
              <a:rPr lang="en">
                <a:solidFill>
                  <a:schemeClr val="dk1"/>
                </a:solidFill>
                <a:highlight>
                  <a:schemeClr val="dk2"/>
                </a:highlight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representation</a:t>
            </a:r>
            <a:endParaRPr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53" name="Google Shape;253;p24"/>
          <p:cNvPicPr preferRelativeResize="0"/>
          <p:nvPr/>
        </p:nvPicPr>
        <p:blipFill rotWithShape="1">
          <a:blip r:embed="rId6">
            <a:alphaModFix/>
          </a:blip>
          <a:srcRect b="0" l="0" r="0" t="37663"/>
          <a:stretch/>
        </p:blipFill>
        <p:spPr>
          <a:xfrm>
            <a:off x="412088" y="2196700"/>
            <a:ext cx="8319824" cy="1759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8" name="Google Shape;258;p25"/>
          <p:cNvGrpSpPr/>
          <p:nvPr/>
        </p:nvGrpSpPr>
        <p:grpSpPr>
          <a:xfrm>
            <a:off x="0" y="127392"/>
            <a:ext cx="5738484" cy="716456"/>
            <a:chOff x="0" y="-28575"/>
            <a:chExt cx="3022800" cy="377400"/>
          </a:xfrm>
        </p:grpSpPr>
        <p:sp>
          <p:nvSpPr>
            <p:cNvPr id="259" name="Google Shape;259;p25"/>
            <p:cNvSpPr/>
            <p:nvPr/>
          </p:nvSpPr>
          <p:spPr>
            <a:xfrm>
              <a:off x="0" y="0"/>
              <a:ext cx="3022711" cy="348819"/>
            </a:xfrm>
            <a:custGeom>
              <a:rect b="b" l="l" r="r" t="t"/>
              <a:pathLst>
                <a:path extrusionOk="0" h="348819" w="3022711">
                  <a:moveTo>
                    <a:pt x="0" y="0"/>
                  </a:moveTo>
                  <a:lnTo>
                    <a:pt x="3022711" y="0"/>
                  </a:lnTo>
                  <a:lnTo>
                    <a:pt x="3022711" y="348819"/>
                  </a:lnTo>
                  <a:lnTo>
                    <a:pt x="0" y="348819"/>
                  </a:ln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</p:sp>
        <p:sp>
          <p:nvSpPr>
            <p:cNvPr id="260" name="Google Shape;260;p25"/>
            <p:cNvSpPr txBox="1"/>
            <p:nvPr/>
          </p:nvSpPr>
          <p:spPr>
            <a:xfrm>
              <a:off x="0" y="-28575"/>
              <a:ext cx="3022800" cy="37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61" name="Google Shape;261;p25"/>
          <p:cNvSpPr txBox="1"/>
          <p:nvPr/>
        </p:nvSpPr>
        <p:spPr>
          <a:xfrm>
            <a:off x="514350" y="182000"/>
            <a:ext cx="49929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Project Overview</a:t>
            </a:r>
            <a:endParaRPr sz="1500"/>
          </a:p>
        </p:txBody>
      </p:sp>
      <p:sp>
        <p:nvSpPr>
          <p:cNvPr id="262" name="Google Shape;262;p25"/>
          <p:cNvSpPr/>
          <p:nvPr/>
        </p:nvSpPr>
        <p:spPr>
          <a:xfrm>
            <a:off x="7823272" y="537403"/>
            <a:ext cx="152026" cy="195686"/>
          </a:xfrm>
          <a:custGeom>
            <a:rect b="b" l="l" r="r" t="t"/>
            <a:pathLst>
              <a:path extrusionOk="0" h="391372" w="304052">
                <a:moveTo>
                  <a:pt x="0" y="0"/>
                </a:moveTo>
                <a:lnTo>
                  <a:pt x="304052" y="0"/>
                </a:lnTo>
                <a:lnTo>
                  <a:pt x="304052" y="391372"/>
                </a:lnTo>
                <a:lnTo>
                  <a:pt x="0" y="3913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63" name="Google Shape;263;p25"/>
          <p:cNvSpPr/>
          <p:nvPr/>
        </p:nvSpPr>
        <p:spPr>
          <a:xfrm>
            <a:off x="689886" y="4560241"/>
            <a:ext cx="138126" cy="137818"/>
          </a:xfrm>
          <a:custGeom>
            <a:rect b="b" l="l" r="r" t="t"/>
            <a:pathLst>
              <a:path extrusionOk="0" h="275636" w="276253">
                <a:moveTo>
                  <a:pt x="0" y="0"/>
                </a:moveTo>
                <a:lnTo>
                  <a:pt x="276252" y="0"/>
                </a:lnTo>
                <a:lnTo>
                  <a:pt x="276252" y="275636"/>
                </a:lnTo>
                <a:lnTo>
                  <a:pt x="0" y="2756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64" name="Google Shape;264;p25"/>
          <p:cNvSpPr/>
          <p:nvPr/>
        </p:nvSpPr>
        <p:spPr>
          <a:xfrm rot="-1547762">
            <a:off x="7790323" y="4335817"/>
            <a:ext cx="1230707" cy="1166551"/>
          </a:xfrm>
          <a:custGeom>
            <a:rect b="b" l="l" r="r" t="t"/>
            <a:pathLst>
              <a:path extrusionOk="0" h="2334007" w="2462369">
                <a:moveTo>
                  <a:pt x="0" y="0"/>
                </a:moveTo>
                <a:lnTo>
                  <a:pt x="2462369" y="0"/>
                </a:lnTo>
                <a:lnTo>
                  <a:pt x="2462369" y="2334006"/>
                </a:lnTo>
                <a:lnTo>
                  <a:pt x="0" y="23340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65" name="Google Shape;265;p25"/>
          <p:cNvSpPr txBox="1"/>
          <p:nvPr/>
        </p:nvSpPr>
        <p:spPr>
          <a:xfrm>
            <a:off x="514350" y="1083273"/>
            <a:ext cx="8115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266" name="Google Shape;266;p25"/>
          <p:cNvSpPr txBox="1"/>
          <p:nvPr/>
        </p:nvSpPr>
        <p:spPr>
          <a:xfrm>
            <a:off x="311700" y="3925875"/>
            <a:ext cx="8318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1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7" name="Google Shape;267;p25"/>
          <p:cNvSpPr txBox="1"/>
          <p:nvPr/>
        </p:nvSpPr>
        <p:spPr>
          <a:xfrm>
            <a:off x="828000" y="2382025"/>
            <a:ext cx="71877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B</a:t>
            </a:r>
            <a:r>
              <a:rPr lang="en" sz="2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uild a LlamaIndex powered application using </a:t>
            </a:r>
            <a:r>
              <a:rPr b="1" lang="en" sz="2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data connectors</a:t>
            </a:r>
            <a:r>
              <a:rPr lang="en" sz="2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b="1" lang="en" sz="2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data indices</a:t>
            </a:r>
            <a:r>
              <a:rPr lang="en" sz="2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and </a:t>
            </a:r>
            <a:r>
              <a:rPr b="1" lang="en" sz="2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engines</a:t>
            </a:r>
            <a:endParaRPr sz="2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2" name="Google Shape;272;p26"/>
          <p:cNvGrpSpPr/>
          <p:nvPr/>
        </p:nvGrpSpPr>
        <p:grpSpPr>
          <a:xfrm>
            <a:off x="0" y="127392"/>
            <a:ext cx="5738484" cy="716456"/>
            <a:chOff x="0" y="-28575"/>
            <a:chExt cx="3022800" cy="377400"/>
          </a:xfrm>
        </p:grpSpPr>
        <p:sp>
          <p:nvSpPr>
            <p:cNvPr id="273" name="Google Shape;273;p26"/>
            <p:cNvSpPr/>
            <p:nvPr/>
          </p:nvSpPr>
          <p:spPr>
            <a:xfrm>
              <a:off x="0" y="0"/>
              <a:ext cx="3022711" cy="348819"/>
            </a:xfrm>
            <a:custGeom>
              <a:rect b="b" l="l" r="r" t="t"/>
              <a:pathLst>
                <a:path extrusionOk="0" h="348819" w="3022711">
                  <a:moveTo>
                    <a:pt x="0" y="0"/>
                  </a:moveTo>
                  <a:lnTo>
                    <a:pt x="3022711" y="0"/>
                  </a:lnTo>
                  <a:lnTo>
                    <a:pt x="3022711" y="348819"/>
                  </a:lnTo>
                  <a:lnTo>
                    <a:pt x="0" y="348819"/>
                  </a:ln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</p:sp>
        <p:sp>
          <p:nvSpPr>
            <p:cNvPr id="274" name="Google Shape;274;p26"/>
            <p:cNvSpPr txBox="1"/>
            <p:nvPr/>
          </p:nvSpPr>
          <p:spPr>
            <a:xfrm>
              <a:off x="0" y="-28575"/>
              <a:ext cx="3022800" cy="37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75" name="Google Shape;275;p26"/>
          <p:cNvSpPr/>
          <p:nvPr/>
        </p:nvSpPr>
        <p:spPr>
          <a:xfrm>
            <a:off x="7823272" y="537403"/>
            <a:ext cx="152026" cy="195686"/>
          </a:xfrm>
          <a:custGeom>
            <a:rect b="b" l="l" r="r" t="t"/>
            <a:pathLst>
              <a:path extrusionOk="0" h="391372" w="304052">
                <a:moveTo>
                  <a:pt x="0" y="0"/>
                </a:moveTo>
                <a:lnTo>
                  <a:pt x="304052" y="0"/>
                </a:lnTo>
                <a:lnTo>
                  <a:pt x="304052" y="391372"/>
                </a:lnTo>
                <a:lnTo>
                  <a:pt x="0" y="3913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76" name="Google Shape;276;p26"/>
          <p:cNvSpPr/>
          <p:nvPr/>
        </p:nvSpPr>
        <p:spPr>
          <a:xfrm>
            <a:off x="689886" y="4560241"/>
            <a:ext cx="138126" cy="137818"/>
          </a:xfrm>
          <a:custGeom>
            <a:rect b="b" l="l" r="r" t="t"/>
            <a:pathLst>
              <a:path extrusionOk="0" h="275636" w="276253">
                <a:moveTo>
                  <a:pt x="0" y="0"/>
                </a:moveTo>
                <a:lnTo>
                  <a:pt x="276252" y="0"/>
                </a:lnTo>
                <a:lnTo>
                  <a:pt x="276252" y="275636"/>
                </a:lnTo>
                <a:lnTo>
                  <a:pt x="0" y="2756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77" name="Google Shape;277;p26"/>
          <p:cNvSpPr/>
          <p:nvPr/>
        </p:nvSpPr>
        <p:spPr>
          <a:xfrm rot="-1547762">
            <a:off x="7790323" y="4335817"/>
            <a:ext cx="1230707" cy="1166551"/>
          </a:xfrm>
          <a:custGeom>
            <a:rect b="b" l="l" r="r" t="t"/>
            <a:pathLst>
              <a:path extrusionOk="0" h="2334007" w="2462369">
                <a:moveTo>
                  <a:pt x="0" y="0"/>
                </a:moveTo>
                <a:lnTo>
                  <a:pt x="2462369" y="0"/>
                </a:lnTo>
                <a:lnTo>
                  <a:pt x="2462369" y="2334006"/>
                </a:lnTo>
                <a:lnTo>
                  <a:pt x="0" y="23340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78" name="Google Shape;278;p26"/>
          <p:cNvSpPr txBox="1"/>
          <p:nvPr/>
        </p:nvSpPr>
        <p:spPr>
          <a:xfrm>
            <a:off x="514350" y="1083273"/>
            <a:ext cx="8115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279" name="Google Shape;279;p26"/>
          <p:cNvSpPr txBox="1"/>
          <p:nvPr/>
        </p:nvSpPr>
        <p:spPr>
          <a:xfrm>
            <a:off x="311700" y="3925875"/>
            <a:ext cx="8318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1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0" name="Google Shape;280;p26"/>
          <p:cNvSpPr txBox="1"/>
          <p:nvPr>
            <p:ph idx="4294967295" type="title"/>
          </p:nvPr>
        </p:nvSpPr>
        <p:spPr>
          <a:xfrm>
            <a:off x="243525" y="199275"/>
            <a:ext cx="5494800" cy="64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72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Shaping Your Knowledge Base</a:t>
            </a:r>
            <a:endParaRPr b="1" sz="272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1" name="Google Shape;281;p26"/>
          <p:cNvSpPr txBox="1"/>
          <p:nvPr>
            <p:ph idx="4294967295" type="body"/>
          </p:nvPr>
        </p:nvSpPr>
        <p:spPr>
          <a:xfrm>
            <a:off x="311700" y="1136425"/>
            <a:ext cx="8520600" cy="36156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AutoNum type="arabicPeriod"/>
            </a:pPr>
            <a:r>
              <a:rPr b="1" lang="en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Data Connectors</a:t>
            </a:r>
            <a:r>
              <a:rPr lang="en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: </a:t>
            </a:r>
            <a:r>
              <a:rPr lang="en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I</a:t>
            </a:r>
            <a:r>
              <a:rPr lang="en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ngest and format data into a document representation.</a:t>
            </a:r>
            <a:endParaRPr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pen Sans"/>
              <a:buAutoNum type="arabicPeriod"/>
            </a:pPr>
            <a:r>
              <a:rPr b="1" lang="en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Documents/Nodes</a:t>
            </a:r>
            <a:r>
              <a:rPr lang="en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: </a:t>
            </a:r>
            <a:endParaRPr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pen Sans"/>
              <a:buAutoNum type="alphaLcPeriod"/>
            </a:pPr>
            <a:r>
              <a:rPr lang="en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A Document is your container for data. </a:t>
            </a: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pen Sans"/>
              <a:buAutoNum type="alphaLcPeriod"/>
            </a:pPr>
            <a:r>
              <a:rPr lang="en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A Node is a snippet of a Document</a:t>
            </a: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AutoNum type="arabicPeriod"/>
            </a:pPr>
            <a:r>
              <a:rPr b="1" lang="en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Data Indices</a:t>
            </a:r>
            <a:r>
              <a:rPr lang="en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:</a:t>
            </a:r>
            <a:endParaRPr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pen Sans"/>
              <a:buAutoNum type="alphaLcPeriod"/>
            </a:pPr>
            <a:r>
              <a:rPr lang="en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Organizes data into a retrievable format</a:t>
            </a: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pen Sans"/>
              <a:buAutoNum type="alphaLcPeriod"/>
            </a:pPr>
            <a:r>
              <a:rPr lang="en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Vector Store Index, Tree Index, etc.</a:t>
            </a: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6" name="Google Shape;286;p27"/>
          <p:cNvGrpSpPr/>
          <p:nvPr/>
        </p:nvGrpSpPr>
        <p:grpSpPr>
          <a:xfrm>
            <a:off x="0" y="127392"/>
            <a:ext cx="5738484" cy="716456"/>
            <a:chOff x="0" y="-28575"/>
            <a:chExt cx="3022800" cy="377400"/>
          </a:xfrm>
        </p:grpSpPr>
        <p:sp>
          <p:nvSpPr>
            <p:cNvPr id="287" name="Google Shape;287;p27"/>
            <p:cNvSpPr/>
            <p:nvPr/>
          </p:nvSpPr>
          <p:spPr>
            <a:xfrm>
              <a:off x="0" y="0"/>
              <a:ext cx="3022711" cy="348819"/>
            </a:xfrm>
            <a:custGeom>
              <a:rect b="b" l="l" r="r" t="t"/>
              <a:pathLst>
                <a:path extrusionOk="0" h="348819" w="3022711">
                  <a:moveTo>
                    <a:pt x="0" y="0"/>
                  </a:moveTo>
                  <a:lnTo>
                    <a:pt x="3022711" y="0"/>
                  </a:lnTo>
                  <a:lnTo>
                    <a:pt x="3022711" y="348819"/>
                  </a:lnTo>
                  <a:lnTo>
                    <a:pt x="0" y="348819"/>
                  </a:ln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</p:sp>
        <p:sp>
          <p:nvSpPr>
            <p:cNvPr id="288" name="Google Shape;288;p27"/>
            <p:cNvSpPr txBox="1"/>
            <p:nvPr/>
          </p:nvSpPr>
          <p:spPr>
            <a:xfrm>
              <a:off x="0" y="-28575"/>
              <a:ext cx="3022800" cy="37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89" name="Google Shape;289;p27"/>
          <p:cNvSpPr/>
          <p:nvPr/>
        </p:nvSpPr>
        <p:spPr>
          <a:xfrm>
            <a:off x="7823272" y="537403"/>
            <a:ext cx="152026" cy="195686"/>
          </a:xfrm>
          <a:custGeom>
            <a:rect b="b" l="l" r="r" t="t"/>
            <a:pathLst>
              <a:path extrusionOk="0" h="391372" w="304052">
                <a:moveTo>
                  <a:pt x="0" y="0"/>
                </a:moveTo>
                <a:lnTo>
                  <a:pt x="304052" y="0"/>
                </a:lnTo>
                <a:lnTo>
                  <a:pt x="304052" y="391372"/>
                </a:lnTo>
                <a:lnTo>
                  <a:pt x="0" y="3913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90" name="Google Shape;290;p27"/>
          <p:cNvSpPr/>
          <p:nvPr/>
        </p:nvSpPr>
        <p:spPr>
          <a:xfrm>
            <a:off x="689886" y="4560241"/>
            <a:ext cx="138126" cy="137818"/>
          </a:xfrm>
          <a:custGeom>
            <a:rect b="b" l="l" r="r" t="t"/>
            <a:pathLst>
              <a:path extrusionOk="0" h="275636" w="276253">
                <a:moveTo>
                  <a:pt x="0" y="0"/>
                </a:moveTo>
                <a:lnTo>
                  <a:pt x="276252" y="0"/>
                </a:lnTo>
                <a:lnTo>
                  <a:pt x="276252" y="275636"/>
                </a:lnTo>
                <a:lnTo>
                  <a:pt x="0" y="2756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91" name="Google Shape;291;p27"/>
          <p:cNvSpPr/>
          <p:nvPr/>
        </p:nvSpPr>
        <p:spPr>
          <a:xfrm rot="-1547762">
            <a:off x="7790323" y="4335817"/>
            <a:ext cx="1230707" cy="1166551"/>
          </a:xfrm>
          <a:custGeom>
            <a:rect b="b" l="l" r="r" t="t"/>
            <a:pathLst>
              <a:path extrusionOk="0" h="2334007" w="2462369">
                <a:moveTo>
                  <a:pt x="0" y="0"/>
                </a:moveTo>
                <a:lnTo>
                  <a:pt x="2462369" y="0"/>
                </a:lnTo>
                <a:lnTo>
                  <a:pt x="2462369" y="2334006"/>
                </a:lnTo>
                <a:lnTo>
                  <a:pt x="0" y="23340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92" name="Google Shape;292;p27"/>
          <p:cNvSpPr txBox="1"/>
          <p:nvPr/>
        </p:nvSpPr>
        <p:spPr>
          <a:xfrm>
            <a:off x="514350" y="1083273"/>
            <a:ext cx="8115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293" name="Google Shape;293;p27"/>
          <p:cNvSpPr txBox="1"/>
          <p:nvPr/>
        </p:nvSpPr>
        <p:spPr>
          <a:xfrm>
            <a:off x="311700" y="3925875"/>
            <a:ext cx="8318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1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4" name="Google Shape;294;p27"/>
          <p:cNvSpPr txBox="1"/>
          <p:nvPr>
            <p:ph idx="4294967295" type="title"/>
          </p:nvPr>
        </p:nvSpPr>
        <p:spPr>
          <a:xfrm>
            <a:off x="243525" y="199275"/>
            <a:ext cx="5494800" cy="64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192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Fetching Relevant Data</a:t>
            </a:r>
            <a:endParaRPr b="1" sz="192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5" name="Google Shape;295;p27"/>
          <p:cNvSpPr txBox="1"/>
          <p:nvPr>
            <p:ph idx="4294967295" type="body"/>
          </p:nvPr>
        </p:nvSpPr>
        <p:spPr>
          <a:xfrm>
            <a:off x="311700" y="1136425"/>
            <a:ext cx="8520600" cy="36156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</a:pPr>
            <a:r>
              <a:rPr b="1" lang="en" sz="2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Query Engines</a:t>
            </a:r>
            <a:r>
              <a:rPr lang="en" sz="2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- Transform queries into responses with contextual references.</a:t>
            </a:r>
            <a:endParaRPr sz="17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Open Sans"/>
              <a:buChar char="●"/>
            </a:pPr>
            <a:r>
              <a:rPr b="1" lang="en" sz="2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Chat Engines </a:t>
            </a:r>
            <a:r>
              <a:rPr lang="en" sz="2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- Facilitate back-and-forths with your data</a:t>
            </a:r>
            <a:endParaRPr sz="17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Open Sans"/>
              <a:buChar char="●"/>
            </a:pPr>
            <a:r>
              <a:rPr b="1" lang="en" sz="2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Agents</a:t>
            </a:r>
            <a:r>
              <a:rPr lang="en" sz="2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- navigate tasks through dynamic action plans </a:t>
            </a:r>
            <a:endParaRPr sz="17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We will cover </a:t>
            </a:r>
            <a:r>
              <a:rPr b="1" lang="en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Query</a:t>
            </a:r>
            <a:r>
              <a:rPr lang="en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and </a:t>
            </a:r>
            <a:r>
              <a:rPr b="1" lang="en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Chat</a:t>
            </a:r>
            <a:r>
              <a:rPr lang="en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Engines today</a:t>
            </a:r>
            <a:endParaRPr b="1" sz="2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0" name="Google Shape;300;p28"/>
          <p:cNvGrpSpPr/>
          <p:nvPr/>
        </p:nvGrpSpPr>
        <p:grpSpPr>
          <a:xfrm>
            <a:off x="0" y="2026074"/>
            <a:ext cx="9143818" cy="1037096"/>
            <a:chOff x="0" y="-28575"/>
            <a:chExt cx="4816592" cy="546300"/>
          </a:xfrm>
        </p:grpSpPr>
        <p:sp>
          <p:nvSpPr>
            <p:cNvPr id="301" name="Google Shape;301;p28"/>
            <p:cNvSpPr/>
            <p:nvPr/>
          </p:nvSpPr>
          <p:spPr>
            <a:xfrm>
              <a:off x="0" y="0"/>
              <a:ext cx="4816592" cy="517720"/>
            </a:xfrm>
            <a:custGeom>
              <a:rect b="b" l="l" r="r" t="t"/>
              <a:pathLst>
                <a:path extrusionOk="0" h="517720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517720"/>
                  </a:lnTo>
                  <a:lnTo>
                    <a:pt x="0" y="517720"/>
                  </a:ln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</p:sp>
        <p:sp>
          <p:nvSpPr>
            <p:cNvPr id="302" name="Google Shape;302;p28"/>
            <p:cNvSpPr txBox="1"/>
            <p:nvPr/>
          </p:nvSpPr>
          <p:spPr>
            <a:xfrm>
              <a:off x="0" y="-28575"/>
              <a:ext cx="4816500" cy="5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03" name="Google Shape;303;p28"/>
          <p:cNvSpPr/>
          <p:nvPr/>
        </p:nvSpPr>
        <p:spPr>
          <a:xfrm rot="9175335">
            <a:off x="-664556" y="3961928"/>
            <a:ext cx="2535966" cy="2074723"/>
          </a:xfrm>
          <a:custGeom>
            <a:rect b="b" l="l" r="r" t="t"/>
            <a:pathLst>
              <a:path extrusionOk="0" h="4151262" w="5074152">
                <a:moveTo>
                  <a:pt x="0" y="0"/>
                </a:moveTo>
                <a:lnTo>
                  <a:pt x="5074152" y="0"/>
                </a:lnTo>
                <a:lnTo>
                  <a:pt x="5074152" y="4151262"/>
                </a:lnTo>
                <a:lnTo>
                  <a:pt x="0" y="41512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04" name="Google Shape;304;p28"/>
          <p:cNvSpPr/>
          <p:nvPr/>
        </p:nvSpPr>
        <p:spPr>
          <a:xfrm>
            <a:off x="7645320" y="-720575"/>
            <a:ext cx="2260096" cy="2023712"/>
          </a:xfrm>
          <a:custGeom>
            <a:rect b="b" l="l" r="r" t="t"/>
            <a:pathLst>
              <a:path extrusionOk="0" h="4047424" w="4520191">
                <a:moveTo>
                  <a:pt x="0" y="0"/>
                </a:moveTo>
                <a:lnTo>
                  <a:pt x="4520191" y="0"/>
                </a:lnTo>
                <a:lnTo>
                  <a:pt x="4520191" y="4047424"/>
                </a:lnTo>
                <a:lnTo>
                  <a:pt x="0" y="404742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05" name="Google Shape;305;p28"/>
          <p:cNvSpPr/>
          <p:nvPr/>
        </p:nvSpPr>
        <p:spPr>
          <a:xfrm>
            <a:off x="1157793" y="341368"/>
            <a:ext cx="172982" cy="172982"/>
          </a:xfrm>
          <a:custGeom>
            <a:rect b="b" l="l" r="r" t="t"/>
            <a:pathLst>
              <a:path extrusionOk="0" h="345964" w="345964">
                <a:moveTo>
                  <a:pt x="0" y="0"/>
                </a:moveTo>
                <a:lnTo>
                  <a:pt x="345964" y="0"/>
                </a:lnTo>
                <a:lnTo>
                  <a:pt x="345964" y="345964"/>
                </a:lnTo>
                <a:lnTo>
                  <a:pt x="0" y="3459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06" name="Google Shape;306;p28"/>
          <p:cNvSpPr/>
          <p:nvPr/>
        </p:nvSpPr>
        <p:spPr>
          <a:xfrm>
            <a:off x="5000363" y="1303137"/>
            <a:ext cx="152026" cy="195686"/>
          </a:xfrm>
          <a:custGeom>
            <a:rect b="b" l="l" r="r" t="t"/>
            <a:pathLst>
              <a:path extrusionOk="0" h="391372" w="304052">
                <a:moveTo>
                  <a:pt x="0" y="0"/>
                </a:moveTo>
                <a:lnTo>
                  <a:pt x="304052" y="0"/>
                </a:lnTo>
                <a:lnTo>
                  <a:pt x="304052" y="391373"/>
                </a:lnTo>
                <a:lnTo>
                  <a:pt x="0" y="39137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07" name="Google Shape;307;p28"/>
          <p:cNvSpPr/>
          <p:nvPr/>
        </p:nvSpPr>
        <p:spPr>
          <a:xfrm>
            <a:off x="2849762" y="4078641"/>
            <a:ext cx="138126" cy="137818"/>
          </a:xfrm>
          <a:custGeom>
            <a:rect b="b" l="l" r="r" t="t"/>
            <a:pathLst>
              <a:path extrusionOk="0" h="275636" w="276253">
                <a:moveTo>
                  <a:pt x="0" y="0"/>
                </a:moveTo>
                <a:lnTo>
                  <a:pt x="276252" y="0"/>
                </a:lnTo>
                <a:lnTo>
                  <a:pt x="276252" y="275636"/>
                </a:lnTo>
                <a:lnTo>
                  <a:pt x="0" y="2756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08" name="Google Shape;308;p28"/>
          <p:cNvSpPr/>
          <p:nvPr/>
        </p:nvSpPr>
        <p:spPr>
          <a:xfrm rot="-1547762">
            <a:off x="7790323" y="4335817"/>
            <a:ext cx="1230707" cy="1166551"/>
          </a:xfrm>
          <a:custGeom>
            <a:rect b="b" l="l" r="r" t="t"/>
            <a:pathLst>
              <a:path extrusionOk="0" h="2334007" w="2462369">
                <a:moveTo>
                  <a:pt x="0" y="0"/>
                </a:moveTo>
                <a:lnTo>
                  <a:pt x="2462369" y="0"/>
                </a:lnTo>
                <a:lnTo>
                  <a:pt x="2462369" y="2334006"/>
                </a:lnTo>
                <a:lnTo>
                  <a:pt x="0" y="23340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09" name="Google Shape;309;p28"/>
          <p:cNvSpPr txBox="1"/>
          <p:nvPr/>
        </p:nvSpPr>
        <p:spPr>
          <a:xfrm>
            <a:off x="0" y="1616100"/>
            <a:ext cx="9144000" cy="339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36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3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Hands-on Demo Time!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b="1" lang="en" sz="2700">
                <a:solidFill>
                  <a:srgbClr val="539DC6"/>
                </a:solidFill>
                <a:latin typeface="Open Sans"/>
                <a:ea typeface="Open Sans"/>
                <a:cs typeface="Open Sans"/>
                <a:sym typeface="Open Sans"/>
              </a:rPr>
              <a:t>http://tinyurl.com/ZSL-llamaindex-colab</a:t>
            </a:r>
            <a:endParaRPr b="1" sz="2700">
              <a:solidFill>
                <a:srgbClr val="539DC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2700">
              <a:solidFill>
                <a:srgbClr val="539DC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2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" name="Google Shape;31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0075" y="0"/>
            <a:ext cx="528384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0"/>
          <p:cNvSpPr/>
          <p:nvPr/>
        </p:nvSpPr>
        <p:spPr>
          <a:xfrm rot="9175335">
            <a:off x="-664556" y="3961928"/>
            <a:ext cx="2535966" cy="2074723"/>
          </a:xfrm>
          <a:custGeom>
            <a:rect b="b" l="l" r="r" t="t"/>
            <a:pathLst>
              <a:path extrusionOk="0" h="4151262" w="5074152">
                <a:moveTo>
                  <a:pt x="0" y="0"/>
                </a:moveTo>
                <a:lnTo>
                  <a:pt x="5074152" y="0"/>
                </a:lnTo>
                <a:lnTo>
                  <a:pt x="5074152" y="4151262"/>
                </a:lnTo>
                <a:lnTo>
                  <a:pt x="0" y="41512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20" name="Google Shape;320;p30"/>
          <p:cNvSpPr/>
          <p:nvPr/>
        </p:nvSpPr>
        <p:spPr>
          <a:xfrm>
            <a:off x="2849762" y="4078641"/>
            <a:ext cx="138126" cy="137818"/>
          </a:xfrm>
          <a:custGeom>
            <a:rect b="b" l="l" r="r" t="t"/>
            <a:pathLst>
              <a:path extrusionOk="0" h="275636" w="276253">
                <a:moveTo>
                  <a:pt x="0" y="0"/>
                </a:moveTo>
                <a:lnTo>
                  <a:pt x="276252" y="0"/>
                </a:lnTo>
                <a:lnTo>
                  <a:pt x="276252" y="275636"/>
                </a:lnTo>
                <a:lnTo>
                  <a:pt x="0" y="2756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21" name="Google Shape;321;p30"/>
          <p:cNvSpPr/>
          <p:nvPr/>
        </p:nvSpPr>
        <p:spPr>
          <a:xfrm rot="-1547762">
            <a:off x="7790323" y="4335817"/>
            <a:ext cx="1230707" cy="1166551"/>
          </a:xfrm>
          <a:custGeom>
            <a:rect b="b" l="l" r="r" t="t"/>
            <a:pathLst>
              <a:path extrusionOk="0" h="2334007" w="2462369">
                <a:moveTo>
                  <a:pt x="0" y="0"/>
                </a:moveTo>
                <a:lnTo>
                  <a:pt x="2462369" y="0"/>
                </a:lnTo>
                <a:lnTo>
                  <a:pt x="2462369" y="2334006"/>
                </a:lnTo>
                <a:lnTo>
                  <a:pt x="0" y="23340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22" name="Google Shape;322;p30"/>
          <p:cNvSpPr txBox="1"/>
          <p:nvPr>
            <p:ph idx="4294967295" type="ctrTitle"/>
          </p:nvPr>
        </p:nvSpPr>
        <p:spPr>
          <a:xfrm>
            <a:off x="-125" y="1025875"/>
            <a:ext cx="9144000" cy="32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980" u="sng">
                <a:solidFill>
                  <a:srgbClr val="539DC6"/>
                </a:solidFill>
                <a:latin typeface="Open Sans"/>
                <a:ea typeface="Open Sans"/>
                <a:cs typeface="Open Sans"/>
                <a:sym typeface="Open Sans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http://tinyurl.com/ZSL-llamaindex-colab</a:t>
            </a:r>
            <a:endParaRPr b="1" sz="2980">
              <a:solidFill>
                <a:srgbClr val="539DC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368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28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File &gt; “Save a copy in Drive”</a:t>
            </a:r>
            <a:endParaRPr sz="328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28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Scroll down to the last cell</a:t>
            </a:r>
            <a:endParaRPr sz="328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28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Fill in your solution!</a:t>
            </a:r>
            <a:endParaRPr sz="328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7" name="Google Shape;327;p31"/>
          <p:cNvGrpSpPr/>
          <p:nvPr/>
        </p:nvGrpSpPr>
        <p:grpSpPr>
          <a:xfrm>
            <a:off x="0" y="2026074"/>
            <a:ext cx="9143818" cy="1037096"/>
            <a:chOff x="0" y="-28575"/>
            <a:chExt cx="4816592" cy="546300"/>
          </a:xfrm>
        </p:grpSpPr>
        <p:sp>
          <p:nvSpPr>
            <p:cNvPr id="328" name="Google Shape;328;p31"/>
            <p:cNvSpPr/>
            <p:nvPr/>
          </p:nvSpPr>
          <p:spPr>
            <a:xfrm>
              <a:off x="0" y="0"/>
              <a:ext cx="4816592" cy="517720"/>
            </a:xfrm>
            <a:custGeom>
              <a:rect b="b" l="l" r="r" t="t"/>
              <a:pathLst>
                <a:path extrusionOk="0" h="517720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517720"/>
                  </a:lnTo>
                  <a:lnTo>
                    <a:pt x="0" y="517720"/>
                  </a:ln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</p:sp>
        <p:sp>
          <p:nvSpPr>
            <p:cNvPr id="329" name="Google Shape;329;p31"/>
            <p:cNvSpPr txBox="1"/>
            <p:nvPr/>
          </p:nvSpPr>
          <p:spPr>
            <a:xfrm>
              <a:off x="0" y="-28575"/>
              <a:ext cx="4816500" cy="5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30" name="Google Shape;330;p31"/>
          <p:cNvSpPr/>
          <p:nvPr/>
        </p:nvSpPr>
        <p:spPr>
          <a:xfrm rot="9175335">
            <a:off x="-664556" y="3961928"/>
            <a:ext cx="2535966" cy="2074723"/>
          </a:xfrm>
          <a:custGeom>
            <a:rect b="b" l="l" r="r" t="t"/>
            <a:pathLst>
              <a:path extrusionOk="0" h="4151262" w="5074152">
                <a:moveTo>
                  <a:pt x="0" y="0"/>
                </a:moveTo>
                <a:lnTo>
                  <a:pt x="5074152" y="0"/>
                </a:lnTo>
                <a:lnTo>
                  <a:pt x="5074152" y="4151262"/>
                </a:lnTo>
                <a:lnTo>
                  <a:pt x="0" y="41512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31" name="Google Shape;331;p31"/>
          <p:cNvSpPr/>
          <p:nvPr/>
        </p:nvSpPr>
        <p:spPr>
          <a:xfrm>
            <a:off x="7645320" y="-720575"/>
            <a:ext cx="2260096" cy="2023712"/>
          </a:xfrm>
          <a:custGeom>
            <a:rect b="b" l="l" r="r" t="t"/>
            <a:pathLst>
              <a:path extrusionOk="0" h="4047424" w="4520191">
                <a:moveTo>
                  <a:pt x="0" y="0"/>
                </a:moveTo>
                <a:lnTo>
                  <a:pt x="4520191" y="0"/>
                </a:lnTo>
                <a:lnTo>
                  <a:pt x="4520191" y="4047424"/>
                </a:lnTo>
                <a:lnTo>
                  <a:pt x="0" y="404742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32" name="Google Shape;332;p31"/>
          <p:cNvSpPr/>
          <p:nvPr/>
        </p:nvSpPr>
        <p:spPr>
          <a:xfrm>
            <a:off x="1157793" y="341368"/>
            <a:ext cx="172982" cy="172982"/>
          </a:xfrm>
          <a:custGeom>
            <a:rect b="b" l="l" r="r" t="t"/>
            <a:pathLst>
              <a:path extrusionOk="0" h="345964" w="345964">
                <a:moveTo>
                  <a:pt x="0" y="0"/>
                </a:moveTo>
                <a:lnTo>
                  <a:pt x="345964" y="0"/>
                </a:lnTo>
                <a:lnTo>
                  <a:pt x="345964" y="345964"/>
                </a:lnTo>
                <a:lnTo>
                  <a:pt x="0" y="3459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33" name="Google Shape;333;p31"/>
          <p:cNvSpPr/>
          <p:nvPr/>
        </p:nvSpPr>
        <p:spPr>
          <a:xfrm>
            <a:off x="5000363" y="1303137"/>
            <a:ext cx="152026" cy="195686"/>
          </a:xfrm>
          <a:custGeom>
            <a:rect b="b" l="l" r="r" t="t"/>
            <a:pathLst>
              <a:path extrusionOk="0" h="391372" w="304052">
                <a:moveTo>
                  <a:pt x="0" y="0"/>
                </a:moveTo>
                <a:lnTo>
                  <a:pt x="304052" y="0"/>
                </a:lnTo>
                <a:lnTo>
                  <a:pt x="304052" y="391373"/>
                </a:lnTo>
                <a:lnTo>
                  <a:pt x="0" y="39137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34" name="Google Shape;334;p31"/>
          <p:cNvSpPr/>
          <p:nvPr/>
        </p:nvSpPr>
        <p:spPr>
          <a:xfrm>
            <a:off x="2849762" y="4078641"/>
            <a:ext cx="138126" cy="137818"/>
          </a:xfrm>
          <a:custGeom>
            <a:rect b="b" l="l" r="r" t="t"/>
            <a:pathLst>
              <a:path extrusionOk="0" h="275636" w="276253">
                <a:moveTo>
                  <a:pt x="0" y="0"/>
                </a:moveTo>
                <a:lnTo>
                  <a:pt x="276252" y="0"/>
                </a:lnTo>
                <a:lnTo>
                  <a:pt x="276252" y="275636"/>
                </a:lnTo>
                <a:lnTo>
                  <a:pt x="0" y="2756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35" name="Google Shape;335;p31"/>
          <p:cNvSpPr/>
          <p:nvPr/>
        </p:nvSpPr>
        <p:spPr>
          <a:xfrm rot="-1547762">
            <a:off x="7790323" y="4335817"/>
            <a:ext cx="1230707" cy="1166551"/>
          </a:xfrm>
          <a:custGeom>
            <a:rect b="b" l="l" r="r" t="t"/>
            <a:pathLst>
              <a:path extrusionOk="0" h="2334007" w="2462369">
                <a:moveTo>
                  <a:pt x="0" y="0"/>
                </a:moveTo>
                <a:lnTo>
                  <a:pt x="2462369" y="0"/>
                </a:lnTo>
                <a:lnTo>
                  <a:pt x="2462369" y="2334006"/>
                </a:lnTo>
                <a:lnTo>
                  <a:pt x="0" y="23340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36" name="Google Shape;336;p31"/>
          <p:cNvSpPr txBox="1"/>
          <p:nvPr/>
        </p:nvSpPr>
        <p:spPr>
          <a:xfrm>
            <a:off x="0" y="2054126"/>
            <a:ext cx="9144000" cy="144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36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3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Final Quiz</a:t>
            </a:r>
            <a:endParaRPr b="1" sz="36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2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2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Google Shape;82;p14"/>
          <p:cNvGrpSpPr/>
          <p:nvPr/>
        </p:nvGrpSpPr>
        <p:grpSpPr>
          <a:xfrm>
            <a:off x="0" y="127392"/>
            <a:ext cx="5738484" cy="716456"/>
            <a:chOff x="0" y="-28575"/>
            <a:chExt cx="3022800" cy="377400"/>
          </a:xfrm>
        </p:grpSpPr>
        <p:sp>
          <p:nvSpPr>
            <p:cNvPr id="83" name="Google Shape;83;p14"/>
            <p:cNvSpPr/>
            <p:nvPr/>
          </p:nvSpPr>
          <p:spPr>
            <a:xfrm>
              <a:off x="0" y="0"/>
              <a:ext cx="3022711" cy="348819"/>
            </a:xfrm>
            <a:custGeom>
              <a:rect b="b" l="l" r="r" t="t"/>
              <a:pathLst>
                <a:path extrusionOk="0" h="348819" w="3022711">
                  <a:moveTo>
                    <a:pt x="0" y="0"/>
                  </a:moveTo>
                  <a:lnTo>
                    <a:pt x="3022711" y="0"/>
                  </a:lnTo>
                  <a:lnTo>
                    <a:pt x="3022711" y="348819"/>
                  </a:lnTo>
                  <a:lnTo>
                    <a:pt x="0" y="348819"/>
                  </a:ln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</p:sp>
        <p:sp>
          <p:nvSpPr>
            <p:cNvPr id="84" name="Google Shape;84;p14"/>
            <p:cNvSpPr txBox="1"/>
            <p:nvPr/>
          </p:nvSpPr>
          <p:spPr>
            <a:xfrm>
              <a:off x="0" y="-28575"/>
              <a:ext cx="3022800" cy="377400"/>
            </a:xfrm>
            <a:prstGeom prst="rect">
              <a:avLst/>
            </a:prstGeom>
            <a:solidFill>
              <a:srgbClr val="D362A4"/>
            </a:solidFill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5" name="Google Shape;85;p14"/>
          <p:cNvSpPr txBox="1"/>
          <p:nvPr/>
        </p:nvSpPr>
        <p:spPr>
          <a:xfrm>
            <a:off x="514350" y="234364"/>
            <a:ext cx="49929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During this workshop you will…</a:t>
            </a:r>
            <a:endParaRPr sz="600"/>
          </a:p>
        </p:txBody>
      </p:sp>
      <p:sp>
        <p:nvSpPr>
          <p:cNvPr id="86" name="Google Shape;86;p14"/>
          <p:cNvSpPr/>
          <p:nvPr/>
        </p:nvSpPr>
        <p:spPr>
          <a:xfrm rot="9175335">
            <a:off x="-664556" y="3961928"/>
            <a:ext cx="2535966" cy="2074723"/>
          </a:xfrm>
          <a:custGeom>
            <a:rect b="b" l="l" r="r" t="t"/>
            <a:pathLst>
              <a:path extrusionOk="0" h="4151262" w="5074152">
                <a:moveTo>
                  <a:pt x="0" y="0"/>
                </a:moveTo>
                <a:lnTo>
                  <a:pt x="5074152" y="0"/>
                </a:lnTo>
                <a:lnTo>
                  <a:pt x="5074152" y="4151262"/>
                </a:lnTo>
                <a:lnTo>
                  <a:pt x="0" y="41512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7" name="Google Shape;87;p14"/>
          <p:cNvSpPr/>
          <p:nvPr/>
        </p:nvSpPr>
        <p:spPr>
          <a:xfrm rot="-1547762">
            <a:off x="7790323" y="4335817"/>
            <a:ext cx="1230707" cy="1166551"/>
          </a:xfrm>
          <a:custGeom>
            <a:rect b="b" l="l" r="r" t="t"/>
            <a:pathLst>
              <a:path extrusionOk="0" h="2334007" w="2462369">
                <a:moveTo>
                  <a:pt x="0" y="0"/>
                </a:moveTo>
                <a:lnTo>
                  <a:pt x="2462369" y="0"/>
                </a:lnTo>
                <a:lnTo>
                  <a:pt x="2462369" y="2334006"/>
                </a:lnTo>
                <a:lnTo>
                  <a:pt x="0" y="23340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88" name="Google Shape;88;p14"/>
          <p:cNvPicPr preferRelativeResize="0"/>
          <p:nvPr/>
        </p:nvPicPr>
        <p:blipFill rotWithShape="1">
          <a:blip r:embed="rId5">
            <a:alphaModFix/>
          </a:blip>
          <a:srcRect b="13504" l="31487" r="31697" t="13497"/>
          <a:stretch/>
        </p:blipFill>
        <p:spPr>
          <a:xfrm>
            <a:off x="987375" y="1905850"/>
            <a:ext cx="1343275" cy="1331800"/>
          </a:xfrm>
          <a:prstGeom prst="rect">
            <a:avLst/>
          </a:prstGeom>
          <a:noFill/>
          <a:ln cap="flat" cmpd="sng" w="38100">
            <a:solidFill>
              <a:srgbClr val="D362A4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89" name="Google Shape;89;p14"/>
          <p:cNvSpPr txBox="1"/>
          <p:nvPr/>
        </p:nvSpPr>
        <p:spPr>
          <a:xfrm>
            <a:off x="3008025" y="1440450"/>
            <a:ext cx="5912700" cy="18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Open Sans"/>
              <a:buChar char="●"/>
            </a:pPr>
            <a:r>
              <a:rPr lang="en" sz="2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Learn core concepts of LlamaIndex</a:t>
            </a:r>
            <a:endParaRPr sz="2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Open Sans"/>
              <a:buChar char="●"/>
            </a:pPr>
            <a:r>
              <a:rPr lang="en" sz="2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Create a RAG application</a:t>
            </a:r>
            <a:endParaRPr sz="2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2000"/>
              <a:buFont typeface="Open Sans"/>
              <a:buChar char="●"/>
            </a:pPr>
            <a:r>
              <a:rPr lang="en" sz="2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Learn how to use LlamaIndex for integrating data in LLM applications</a:t>
            </a:r>
            <a:endParaRPr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1" name="Google Shape;341;p32"/>
          <p:cNvGrpSpPr/>
          <p:nvPr/>
        </p:nvGrpSpPr>
        <p:grpSpPr>
          <a:xfrm>
            <a:off x="0" y="127392"/>
            <a:ext cx="5738484" cy="716456"/>
            <a:chOff x="0" y="-28575"/>
            <a:chExt cx="3022800" cy="377400"/>
          </a:xfrm>
        </p:grpSpPr>
        <p:sp>
          <p:nvSpPr>
            <p:cNvPr id="342" name="Google Shape;342;p32"/>
            <p:cNvSpPr/>
            <p:nvPr/>
          </p:nvSpPr>
          <p:spPr>
            <a:xfrm>
              <a:off x="0" y="0"/>
              <a:ext cx="3022711" cy="348819"/>
            </a:xfrm>
            <a:custGeom>
              <a:rect b="b" l="l" r="r" t="t"/>
              <a:pathLst>
                <a:path extrusionOk="0" h="348819" w="3022711">
                  <a:moveTo>
                    <a:pt x="0" y="0"/>
                  </a:moveTo>
                  <a:lnTo>
                    <a:pt x="3022711" y="0"/>
                  </a:lnTo>
                  <a:lnTo>
                    <a:pt x="3022711" y="348819"/>
                  </a:lnTo>
                  <a:lnTo>
                    <a:pt x="0" y="348819"/>
                  </a:ln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</p:sp>
        <p:sp>
          <p:nvSpPr>
            <p:cNvPr id="343" name="Google Shape;343;p32"/>
            <p:cNvSpPr txBox="1"/>
            <p:nvPr/>
          </p:nvSpPr>
          <p:spPr>
            <a:xfrm>
              <a:off x="0" y="-28575"/>
              <a:ext cx="3022800" cy="37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4" name="Google Shape;344;p32"/>
          <p:cNvSpPr/>
          <p:nvPr/>
        </p:nvSpPr>
        <p:spPr>
          <a:xfrm>
            <a:off x="7823272" y="537403"/>
            <a:ext cx="152026" cy="195686"/>
          </a:xfrm>
          <a:custGeom>
            <a:rect b="b" l="l" r="r" t="t"/>
            <a:pathLst>
              <a:path extrusionOk="0" h="391372" w="304052">
                <a:moveTo>
                  <a:pt x="0" y="0"/>
                </a:moveTo>
                <a:lnTo>
                  <a:pt x="304052" y="0"/>
                </a:lnTo>
                <a:lnTo>
                  <a:pt x="304052" y="391372"/>
                </a:lnTo>
                <a:lnTo>
                  <a:pt x="0" y="3913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45" name="Google Shape;345;p32"/>
          <p:cNvSpPr/>
          <p:nvPr/>
        </p:nvSpPr>
        <p:spPr>
          <a:xfrm>
            <a:off x="689886" y="4560241"/>
            <a:ext cx="138126" cy="137818"/>
          </a:xfrm>
          <a:custGeom>
            <a:rect b="b" l="l" r="r" t="t"/>
            <a:pathLst>
              <a:path extrusionOk="0" h="275636" w="276253">
                <a:moveTo>
                  <a:pt x="0" y="0"/>
                </a:moveTo>
                <a:lnTo>
                  <a:pt x="276252" y="0"/>
                </a:lnTo>
                <a:lnTo>
                  <a:pt x="276252" y="275636"/>
                </a:lnTo>
                <a:lnTo>
                  <a:pt x="0" y="2756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346" name="Google Shape;346;p32"/>
          <p:cNvGrpSpPr/>
          <p:nvPr/>
        </p:nvGrpSpPr>
        <p:grpSpPr>
          <a:xfrm>
            <a:off x="514350" y="1579772"/>
            <a:ext cx="4562497" cy="529654"/>
            <a:chOff x="0" y="-28575"/>
            <a:chExt cx="2403338" cy="279000"/>
          </a:xfrm>
        </p:grpSpPr>
        <p:sp>
          <p:nvSpPr>
            <p:cNvPr id="347" name="Google Shape;347;p32"/>
            <p:cNvSpPr/>
            <p:nvPr/>
          </p:nvSpPr>
          <p:spPr>
            <a:xfrm>
              <a:off x="0" y="0"/>
              <a:ext cx="2403338" cy="250367"/>
            </a:xfrm>
            <a:custGeom>
              <a:rect b="b" l="l" r="r" t="t"/>
              <a:pathLst>
                <a:path extrusionOk="0" h="250367" w="2403338">
                  <a:moveTo>
                    <a:pt x="43269" y="0"/>
                  </a:moveTo>
                  <a:lnTo>
                    <a:pt x="2360069" y="0"/>
                  </a:lnTo>
                  <a:cubicBezTo>
                    <a:pt x="2371544" y="0"/>
                    <a:pt x="2382550" y="4559"/>
                    <a:pt x="2390664" y="12673"/>
                  </a:cubicBezTo>
                  <a:cubicBezTo>
                    <a:pt x="2398779" y="20788"/>
                    <a:pt x="2403338" y="31793"/>
                    <a:pt x="2403338" y="43269"/>
                  </a:cubicBezTo>
                  <a:lnTo>
                    <a:pt x="2403338" y="207097"/>
                  </a:lnTo>
                  <a:cubicBezTo>
                    <a:pt x="2403338" y="218573"/>
                    <a:pt x="2398779" y="229579"/>
                    <a:pt x="2390664" y="237693"/>
                  </a:cubicBezTo>
                  <a:cubicBezTo>
                    <a:pt x="2382550" y="245808"/>
                    <a:pt x="2371544" y="250367"/>
                    <a:pt x="2360069" y="250367"/>
                  </a:cubicBezTo>
                  <a:lnTo>
                    <a:pt x="43269" y="250367"/>
                  </a:lnTo>
                  <a:cubicBezTo>
                    <a:pt x="31793" y="250367"/>
                    <a:pt x="20788" y="245808"/>
                    <a:pt x="12673" y="237693"/>
                  </a:cubicBezTo>
                  <a:cubicBezTo>
                    <a:pt x="4559" y="229579"/>
                    <a:pt x="0" y="218573"/>
                    <a:pt x="0" y="207097"/>
                  </a:cubicBezTo>
                  <a:lnTo>
                    <a:pt x="0" y="43269"/>
                  </a:lnTo>
                  <a:cubicBezTo>
                    <a:pt x="0" y="31793"/>
                    <a:pt x="4559" y="20788"/>
                    <a:pt x="12673" y="12673"/>
                  </a:cubicBezTo>
                  <a:cubicBezTo>
                    <a:pt x="20788" y="4559"/>
                    <a:pt x="31793" y="0"/>
                    <a:pt x="43269" y="0"/>
                  </a:cubicBez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32"/>
            <p:cNvSpPr txBox="1"/>
            <p:nvPr/>
          </p:nvSpPr>
          <p:spPr>
            <a:xfrm>
              <a:off x="0" y="-28575"/>
              <a:ext cx="2403300" cy="27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49" name="Google Shape;349;p32"/>
          <p:cNvGrpSpPr/>
          <p:nvPr/>
        </p:nvGrpSpPr>
        <p:grpSpPr>
          <a:xfrm>
            <a:off x="514350" y="2372089"/>
            <a:ext cx="4562497" cy="529654"/>
            <a:chOff x="0" y="-28575"/>
            <a:chExt cx="2403338" cy="279000"/>
          </a:xfrm>
        </p:grpSpPr>
        <p:sp>
          <p:nvSpPr>
            <p:cNvPr id="350" name="Google Shape;350;p32"/>
            <p:cNvSpPr/>
            <p:nvPr/>
          </p:nvSpPr>
          <p:spPr>
            <a:xfrm>
              <a:off x="0" y="0"/>
              <a:ext cx="2403338" cy="250367"/>
            </a:xfrm>
            <a:custGeom>
              <a:rect b="b" l="l" r="r" t="t"/>
              <a:pathLst>
                <a:path extrusionOk="0" h="250367" w="2403338">
                  <a:moveTo>
                    <a:pt x="43269" y="0"/>
                  </a:moveTo>
                  <a:lnTo>
                    <a:pt x="2360069" y="0"/>
                  </a:lnTo>
                  <a:cubicBezTo>
                    <a:pt x="2371544" y="0"/>
                    <a:pt x="2382550" y="4559"/>
                    <a:pt x="2390664" y="12673"/>
                  </a:cubicBezTo>
                  <a:cubicBezTo>
                    <a:pt x="2398779" y="20788"/>
                    <a:pt x="2403338" y="31793"/>
                    <a:pt x="2403338" y="43269"/>
                  </a:cubicBezTo>
                  <a:lnTo>
                    <a:pt x="2403338" y="207097"/>
                  </a:lnTo>
                  <a:cubicBezTo>
                    <a:pt x="2403338" y="218573"/>
                    <a:pt x="2398779" y="229579"/>
                    <a:pt x="2390664" y="237693"/>
                  </a:cubicBezTo>
                  <a:cubicBezTo>
                    <a:pt x="2382550" y="245808"/>
                    <a:pt x="2371544" y="250367"/>
                    <a:pt x="2360069" y="250367"/>
                  </a:cubicBezTo>
                  <a:lnTo>
                    <a:pt x="43269" y="250367"/>
                  </a:lnTo>
                  <a:cubicBezTo>
                    <a:pt x="31793" y="250367"/>
                    <a:pt x="20788" y="245808"/>
                    <a:pt x="12673" y="237693"/>
                  </a:cubicBezTo>
                  <a:cubicBezTo>
                    <a:pt x="4559" y="229579"/>
                    <a:pt x="0" y="218573"/>
                    <a:pt x="0" y="207097"/>
                  </a:cubicBezTo>
                  <a:lnTo>
                    <a:pt x="0" y="43269"/>
                  </a:lnTo>
                  <a:cubicBezTo>
                    <a:pt x="0" y="31793"/>
                    <a:pt x="4559" y="20788"/>
                    <a:pt x="12673" y="12673"/>
                  </a:cubicBezTo>
                  <a:cubicBezTo>
                    <a:pt x="20788" y="4559"/>
                    <a:pt x="31793" y="0"/>
                    <a:pt x="43269" y="0"/>
                  </a:cubicBez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32"/>
            <p:cNvSpPr txBox="1"/>
            <p:nvPr/>
          </p:nvSpPr>
          <p:spPr>
            <a:xfrm>
              <a:off x="0" y="-28575"/>
              <a:ext cx="2403300" cy="27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52" name="Google Shape;352;p32"/>
          <p:cNvGrpSpPr/>
          <p:nvPr/>
        </p:nvGrpSpPr>
        <p:grpSpPr>
          <a:xfrm>
            <a:off x="514350" y="3164406"/>
            <a:ext cx="4562497" cy="529654"/>
            <a:chOff x="0" y="-28575"/>
            <a:chExt cx="2403338" cy="279000"/>
          </a:xfrm>
        </p:grpSpPr>
        <p:sp>
          <p:nvSpPr>
            <p:cNvPr id="353" name="Google Shape;353;p32"/>
            <p:cNvSpPr/>
            <p:nvPr/>
          </p:nvSpPr>
          <p:spPr>
            <a:xfrm>
              <a:off x="0" y="0"/>
              <a:ext cx="2403338" cy="250367"/>
            </a:xfrm>
            <a:custGeom>
              <a:rect b="b" l="l" r="r" t="t"/>
              <a:pathLst>
                <a:path extrusionOk="0" h="250367" w="2403338">
                  <a:moveTo>
                    <a:pt x="43269" y="0"/>
                  </a:moveTo>
                  <a:lnTo>
                    <a:pt x="2360069" y="0"/>
                  </a:lnTo>
                  <a:cubicBezTo>
                    <a:pt x="2371544" y="0"/>
                    <a:pt x="2382550" y="4559"/>
                    <a:pt x="2390664" y="12673"/>
                  </a:cubicBezTo>
                  <a:cubicBezTo>
                    <a:pt x="2398779" y="20788"/>
                    <a:pt x="2403338" y="31793"/>
                    <a:pt x="2403338" y="43269"/>
                  </a:cubicBezTo>
                  <a:lnTo>
                    <a:pt x="2403338" y="207097"/>
                  </a:lnTo>
                  <a:cubicBezTo>
                    <a:pt x="2403338" y="218573"/>
                    <a:pt x="2398779" y="229579"/>
                    <a:pt x="2390664" y="237693"/>
                  </a:cubicBezTo>
                  <a:cubicBezTo>
                    <a:pt x="2382550" y="245808"/>
                    <a:pt x="2371544" y="250367"/>
                    <a:pt x="2360069" y="250367"/>
                  </a:cubicBezTo>
                  <a:lnTo>
                    <a:pt x="43269" y="250367"/>
                  </a:lnTo>
                  <a:cubicBezTo>
                    <a:pt x="31793" y="250367"/>
                    <a:pt x="20788" y="245808"/>
                    <a:pt x="12673" y="237693"/>
                  </a:cubicBezTo>
                  <a:cubicBezTo>
                    <a:pt x="4559" y="229579"/>
                    <a:pt x="0" y="218573"/>
                    <a:pt x="0" y="207097"/>
                  </a:cubicBezTo>
                  <a:lnTo>
                    <a:pt x="0" y="43269"/>
                  </a:lnTo>
                  <a:cubicBezTo>
                    <a:pt x="0" y="31793"/>
                    <a:pt x="4559" y="20788"/>
                    <a:pt x="12673" y="12673"/>
                  </a:cubicBezTo>
                  <a:cubicBezTo>
                    <a:pt x="20788" y="4559"/>
                    <a:pt x="31793" y="0"/>
                    <a:pt x="43269" y="0"/>
                  </a:cubicBez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32"/>
            <p:cNvSpPr txBox="1"/>
            <p:nvPr/>
          </p:nvSpPr>
          <p:spPr>
            <a:xfrm>
              <a:off x="0" y="-28575"/>
              <a:ext cx="2403300" cy="27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55" name="Google Shape;355;p32"/>
          <p:cNvGrpSpPr/>
          <p:nvPr/>
        </p:nvGrpSpPr>
        <p:grpSpPr>
          <a:xfrm>
            <a:off x="514350" y="3956723"/>
            <a:ext cx="4562497" cy="529654"/>
            <a:chOff x="0" y="-28575"/>
            <a:chExt cx="2403338" cy="279000"/>
          </a:xfrm>
        </p:grpSpPr>
        <p:sp>
          <p:nvSpPr>
            <p:cNvPr id="356" name="Google Shape;356;p32"/>
            <p:cNvSpPr/>
            <p:nvPr/>
          </p:nvSpPr>
          <p:spPr>
            <a:xfrm>
              <a:off x="0" y="0"/>
              <a:ext cx="2403338" cy="250367"/>
            </a:xfrm>
            <a:custGeom>
              <a:rect b="b" l="l" r="r" t="t"/>
              <a:pathLst>
                <a:path extrusionOk="0" h="250367" w="2403338">
                  <a:moveTo>
                    <a:pt x="43269" y="0"/>
                  </a:moveTo>
                  <a:lnTo>
                    <a:pt x="2360069" y="0"/>
                  </a:lnTo>
                  <a:cubicBezTo>
                    <a:pt x="2371544" y="0"/>
                    <a:pt x="2382550" y="4559"/>
                    <a:pt x="2390664" y="12673"/>
                  </a:cubicBezTo>
                  <a:cubicBezTo>
                    <a:pt x="2398779" y="20788"/>
                    <a:pt x="2403338" y="31793"/>
                    <a:pt x="2403338" y="43269"/>
                  </a:cubicBezTo>
                  <a:lnTo>
                    <a:pt x="2403338" y="207097"/>
                  </a:lnTo>
                  <a:cubicBezTo>
                    <a:pt x="2403338" y="218573"/>
                    <a:pt x="2398779" y="229579"/>
                    <a:pt x="2390664" y="237693"/>
                  </a:cubicBezTo>
                  <a:cubicBezTo>
                    <a:pt x="2382550" y="245808"/>
                    <a:pt x="2371544" y="250367"/>
                    <a:pt x="2360069" y="250367"/>
                  </a:cubicBezTo>
                  <a:lnTo>
                    <a:pt x="43269" y="250367"/>
                  </a:lnTo>
                  <a:cubicBezTo>
                    <a:pt x="31793" y="250367"/>
                    <a:pt x="20788" y="245808"/>
                    <a:pt x="12673" y="237693"/>
                  </a:cubicBezTo>
                  <a:cubicBezTo>
                    <a:pt x="4559" y="229579"/>
                    <a:pt x="0" y="218573"/>
                    <a:pt x="0" y="207097"/>
                  </a:cubicBezTo>
                  <a:lnTo>
                    <a:pt x="0" y="43269"/>
                  </a:lnTo>
                  <a:cubicBezTo>
                    <a:pt x="0" y="31793"/>
                    <a:pt x="4559" y="20788"/>
                    <a:pt x="12673" y="12673"/>
                  </a:cubicBezTo>
                  <a:cubicBezTo>
                    <a:pt x="20788" y="4559"/>
                    <a:pt x="31793" y="0"/>
                    <a:pt x="43269" y="0"/>
                  </a:cubicBez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32"/>
            <p:cNvSpPr txBox="1"/>
            <p:nvPr/>
          </p:nvSpPr>
          <p:spPr>
            <a:xfrm>
              <a:off x="0" y="-28575"/>
              <a:ext cx="2403300" cy="27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58" name="Google Shape;358;p32"/>
          <p:cNvSpPr txBox="1"/>
          <p:nvPr/>
        </p:nvSpPr>
        <p:spPr>
          <a:xfrm>
            <a:off x="514350" y="182000"/>
            <a:ext cx="49929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Final Quiz - Q1</a:t>
            </a:r>
            <a:endParaRPr sz="700"/>
          </a:p>
        </p:txBody>
      </p:sp>
      <p:sp>
        <p:nvSpPr>
          <p:cNvPr id="359" name="Google Shape;359;p32"/>
          <p:cNvSpPr/>
          <p:nvPr/>
        </p:nvSpPr>
        <p:spPr>
          <a:xfrm rot="-1547762">
            <a:off x="7790323" y="4335817"/>
            <a:ext cx="1230707" cy="1166551"/>
          </a:xfrm>
          <a:custGeom>
            <a:rect b="b" l="l" r="r" t="t"/>
            <a:pathLst>
              <a:path extrusionOk="0" h="2334007" w="2462369">
                <a:moveTo>
                  <a:pt x="0" y="0"/>
                </a:moveTo>
                <a:lnTo>
                  <a:pt x="2462369" y="0"/>
                </a:lnTo>
                <a:lnTo>
                  <a:pt x="2462369" y="2334006"/>
                </a:lnTo>
                <a:lnTo>
                  <a:pt x="0" y="23340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60" name="Google Shape;360;p32"/>
          <p:cNvSpPr txBox="1"/>
          <p:nvPr/>
        </p:nvSpPr>
        <p:spPr>
          <a:xfrm>
            <a:off x="738200" y="1635075"/>
            <a:ext cx="36147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A. </a:t>
            </a:r>
            <a:r>
              <a:rPr b="1" lang="en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Conducting web scraping</a:t>
            </a:r>
            <a:endParaRPr b="1" sz="11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61" name="Google Shape;361;p32"/>
          <p:cNvSpPr txBox="1"/>
          <p:nvPr/>
        </p:nvSpPr>
        <p:spPr>
          <a:xfrm>
            <a:off x="738200" y="2414875"/>
            <a:ext cx="36147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B. </a:t>
            </a:r>
            <a:r>
              <a:rPr b="1" lang="en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Ingesting data from various sources and formats</a:t>
            </a:r>
            <a:endParaRPr b="1" sz="11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62" name="Google Shape;362;p32"/>
          <p:cNvSpPr txBox="1"/>
          <p:nvPr/>
        </p:nvSpPr>
        <p:spPr>
          <a:xfrm>
            <a:off x="738200" y="3219775"/>
            <a:ext cx="36147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C.  </a:t>
            </a:r>
            <a:r>
              <a:rPr b="1" lang="en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Managing user interactions</a:t>
            </a:r>
            <a:endParaRPr b="1" sz="11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63" name="Google Shape;363;p32"/>
          <p:cNvSpPr txBox="1"/>
          <p:nvPr/>
        </p:nvSpPr>
        <p:spPr>
          <a:xfrm>
            <a:off x="738200" y="4012050"/>
            <a:ext cx="36147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D. </a:t>
            </a:r>
            <a:r>
              <a:rPr b="1" lang="en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Generating automated decisions</a:t>
            </a:r>
            <a:endParaRPr b="1" sz="1100"/>
          </a:p>
        </p:txBody>
      </p:sp>
      <p:sp>
        <p:nvSpPr>
          <p:cNvPr id="364" name="Google Shape;364;p32"/>
          <p:cNvSpPr txBox="1"/>
          <p:nvPr/>
        </p:nvSpPr>
        <p:spPr>
          <a:xfrm>
            <a:off x="514350" y="1083275"/>
            <a:ext cx="8303100" cy="5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What is the role of data connectors (Readers) in LlamaIndex?</a:t>
            </a:r>
            <a:endParaRPr b="1" sz="16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9" name="Google Shape;369;p33"/>
          <p:cNvGrpSpPr/>
          <p:nvPr/>
        </p:nvGrpSpPr>
        <p:grpSpPr>
          <a:xfrm>
            <a:off x="0" y="127392"/>
            <a:ext cx="5738484" cy="716456"/>
            <a:chOff x="0" y="-28575"/>
            <a:chExt cx="3022800" cy="377400"/>
          </a:xfrm>
        </p:grpSpPr>
        <p:sp>
          <p:nvSpPr>
            <p:cNvPr id="370" name="Google Shape;370;p33"/>
            <p:cNvSpPr/>
            <p:nvPr/>
          </p:nvSpPr>
          <p:spPr>
            <a:xfrm>
              <a:off x="0" y="0"/>
              <a:ext cx="3022711" cy="348819"/>
            </a:xfrm>
            <a:custGeom>
              <a:rect b="b" l="l" r="r" t="t"/>
              <a:pathLst>
                <a:path extrusionOk="0" h="348819" w="3022711">
                  <a:moveTo>
                    <a:pt x="0" y="0"/>
                  </a:moveTo>
                  <a:lnTo>
                    <a:pt x="3022711" y="0"/>
                  </a:lnTo>
                  <a:lnTo>
                    <a:pt x="3022711" y="348819"/>
                  </a:lnTo>
                  <a:lnTo>
                    <a:pt x="0" y="348819"/>
                  </a:ln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</p:sp>
        <p:sp>
          <p:nvSpPr>
            <p:cNvPr id="371" name="Google Shape;371;p33"/>
            <p:cNvSpPr txBox="1"/>
            <p:nvPr/>
          </p:nvSpPr>
          <p:spPr>
            <a:xfrm>
              <a:off x="0" y="-28575"/>
              <a:ext cx="3022800" cy="37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72" name="Google Shape;372;p33"/>
          <p:cNvSpPr/>
          <p:nvPr/>
        </p:nvSpPr>
        <p:spPr>
          <a:xfrm>
            <a:off x="7823272" y="537403"/>
            <a:ext cx="152026" cy="195686"/>
          </a:xfrm>
          <a:custGeom>
            <a:rect b="b" l="l" r="r" t="t"/>
            <a:pathLst>
              <a:path extrusionOk="0" h="391372" w="304052">
                <a:moveTo>
                  <a:pt x="0" y="0"/>
                </a:moveTo>
                <a:lnTo>
                  <a:pt x="304052" y="0"/>
                </a:lnTo>
                <a:lnTo>
                  <a:pt x="304052" y="391372"/>
                </a:lnTo>
                <a:lnTo>
                  <a:pt x="0" y="3913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73" name="Google Shape;373;p33"/>
          <p:cNvSpPr/>
          <p:nvPr/>
        </p:nvSpPr>
        <p:spPr>
          <a:xfrm>
            <a:off x="689886" y="4560241"/>
            <a:ext cx="138126" cy="137818"/>
          </a:xfrm>
          <a:custGeom>
            <a:rect b="b" l="l" r="r" t="t"/>
            <a:pathLst>
              <a:path extrusionOk="0" h="275636" w="276253">
                <a:moveTo>
                  <a:pt x="0" y="0"/>
                </a:moveTo>
                <a:lnTo>
                  <a:pt x="276252" y="0"/>
                </a:lnTo>
                <a:lnTo>
                  <a:pt x="276252" y="275636"/>
                </a:lnTo>
                <a:lnTo>
                  <a:pt x="0" y="2756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374" name="Google Shape;374;p33"/>
          <p:cNvGrpSpPr/>
          <p:nvPr/>
        </p:nvGrpSpPr>
        <p:grpSpPr>
          <a:xfrm>
            <a:off x="514350" y="1579772"/>
            <a:ext cx="4562497" cy="529654"/>
            <a:chOff x="0" y="-28575"/>
            <a:chExt cx="2403338" cy="279000"/>
          </a:xfrm>
        </p:grpSpPr>
        <p:sp>
          <p:nvSpPr>
            <p:cNvPr id="375" name="Google Shape;375;p33"/>
            <p:cNvSpPr/>
            <p:nvPr/>
          </p:nvSpPr>
          <p:spPr>
            <a:xfrm>
              <a:off x="0" y="0"/>
              <a:ext cx="2403338" cy="250367"/>
            </a:xfrm>
            <a:custGeom>
              <a:rect b="b" l="l" r="r" t="t"/>
              <a:pathLst>
                <a:path extrusionOk="0" h="250367" w="2403338">
                  <a:moveTo>
                    <a:pt x="43269" y="0"/>
                  </a:moveTo>
                  <a:lnTo>
                    <a:pt x="2360069" y="0"/>
                  </a:lnTo>
                  <a:cubicBezTo>
                    <a:pt x="2371544" y="0"/>
                    <a:pt x="2382550" y="4559"/>
                    <a:pt x="2390664" y="12673"/>
                  </a:cubicBezTo>
                  <a:cubicBezTo>
                    <a:pt x="2398779" y="20788"/>
                    <a:pt x="2403338" y="31793"/>
                    <a:pt x="2403338" y="43269"/>
                  </a:cubicBezTo>
                  <a:lnTo>
                    <a:pt x="2403338" y="207097"/>
                  </a:lnTo>
                  <a:cubicBezTo>
                    <a:pt x="2403338" y="218573"/>
                    <a:pt x="2398779" y="229579"/>
                    <a:pt x="2390664" y="237693"/>
                  </a:cubicBezTo>
                  <a:cubicBezTo>
                    <a:pt x="2382550" y="245808"/>
                    <a:pt x="2371544" y="250367"/>
                    <a:pt x="2360069" y="250367"/>
                  </a:cubicBezTo>
                  <a:lnTo>
                    <a:pt x="43269" y="250367"/>
                  </a:lnTo>
                  <a:cubicBezTo>
                    <a:pt x="31793" y="250367"/>
                    <a:pt x="20788" y="245808"/>
                    <a:pt x="12673" y="237693"/>
                  </a:cubicBezTo>
                  <a:cubicBezTo>
                    <a:pt x="4559" y="229579"/>
                    <a:pt x="0" y="218573"/>
                    <a:pt x="0" y="207097"/>
                  </a:cubicBezTo>
                  <a:lnTo>
                    <a:pt x="0" y="43269"/>
                  </a:lnTo>
                  <a:cubicBezTo>
                    <a:pt x="0" y="31793"/>
                    <a:pt x="4559" y="20788"/>
                    <a:pt x="12673" y="12673"/>
                  </a:cubicBezTo>
                  <a:cubicBezTo>
                    <a:pt x="20788" y="4559"/>
                    <a:pt x="31793" y="0"/>
                    <a:pt x="43269" y="0"/>
                  </a:cubicBez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33"/>
            <p:cNvSpPr txBox="1"/>
            <p:nvPr/>
          </p:nvSpPr>
          <p:spPr>
            <a:xfrm>
              <a:off x="0" y="-28575"/>
              <a:ext cx="2403300" cy="27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7" name="Google Shape;377;p33"/>
          <p:cNvGrpSpPr/>
          <p:nvPr/>
        </p:nvGrpSpPr>
        <p:grpSpPr>
          <a:xfrm>
            <a:off x="514350" y="3164406"/>
            <a:ext cx="4562497" cy="529654"/>
            <a:chOff x="0" y="-28575"/>
            <a:chExt cx="2403338" cy="279000"/>
          </a:xfrm>
        </p:grpSpPr>
        <p:sp>
          <p:nvSpPr>
            <p:cNvPr id="378" name="Google Shape;378;p33"/>
            <p:cNvSpPr/>
            <p:nvPr/>
          </p:nvSpPr>
          <p:spPr>
            <a:xfrm>
              <a:off x="0" y="0"/>
              <a:ext cx="2403338" cy="250367"/>
            </a:xfrm>
            <a:custGeom>
              <a:rect b="b" l="l" r="r" t="t"/>
              <a:pathLst>
                <a:path extrusionOk="0" h="250367" w="2403338">
                  <a:moveTo>
                    <a:pt x="43269" y="0"/>
                  </a:moveTo>
                  <a:lnTo>
                    <a:pt x="2360069" y="0"/>
                  </a:lnTo>
                  <a:cubicBezTo>
                    <a:pt x="2371544" y="0"/>
                    <a:pt x="2382550" y="4559"/>
                    <a:pt x="2390664" y="12673"/>
                  </a:cubicBezTo>
                  <a:cubicBezTo>
                    <a:pt x="2398779" y="20788"/>
                    <a:pt x="2403338" y="31793"/>
                    <a:pt x="2403338" y="43269"/>
                  </a:cubicBezTo>
                  <a:lnTo>
                    <a:pt x="2403338" y="207097"/>
                  </a:lnTo>
                  <a:cubicBezTo>
                    <a:pt x="2403338" y="218573"/>
                    <a:pt x="2398779" y="229579"/>
                    <a:pt x="2390664" y="237693"/>
                  </a:cubicBezTo>
                  <a:cubicBezTo>
                    <a:pt x="2382550" y="245808"/>
                    <a:pt x="2371544" y="250367"/>
                    <a:pt x="2360069" y="250367"/>
                  </a:cubicBezTo>
                  <a:lnTo>
                    <a:pt x="43269" y="250367"/>
                  </a:lnTo>
                  <a:cubicBezTo>
                    <a:pt x="31793" y="250367"/>
                    <a:pt x="20788" y="245808"/>
                    <a:pt x="12673" y="237693"/>
                  </a:cubicBezTo>
                  <a:cubicBezTo>
                    <a:pt x="4559" y="229579"/>
                    <a:pt x="0" y="218573"/>
                    <a:pt x="0" y="207097"/>
                  </a:cubicBezTo>
                  <a:lnTo>
                    <a:pt x="0" y="43269"/>
                  </a:lnTo>
                  <a:cubicBezTo>
                    <a:pt x="0" y="31793"/>
                    <a:pt x="4559" y="20788"/>
                    <a:pt x="12673" y="12673"/>
                  </a:cubicBezTo>
                  <a:cubicBezTo>
                    <a:pt x="20788" y="4559"/>
                    <a:pt x="31793" y="0"/>
                    <a:pt x="43269" y="0"/>
                  </a:cubicBez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33"/>
            <p:cNvSpPr txBox="1"/>
            <p:nvPr/>
          </p:nvSpPr>
          <p:spPr>
            <a:xfrm>
              <a:off x="0" y="-28575"/>
              <a:ext cx="2403300" cy="27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80" name="Google Shape;380;p33"/>
          <p:cNvGrpSpPr/>
          <p:nvPr/>
        </p:nvGrpSpPr>
        <p:grpSpPr>
          <a:xfrm>
            <a:off x="514350" y="3956723"/>
            <a:ext cx="4562497" cy="529654"/>
            <a:chOff x="0" y="-28575"/>
            <a:chExt cx="2403338" cy="279000"/>
          </a:xfrm>
        </p:grpSpPr>
        <p:sp>
          <p:nvSpPr>
            <p:cNvPr id="381" name="Google Shape;381;p33"/>
            <p:cNvSpPr/>
            <p:nvPr/>
          </p:nvSpPr>
          <p:spPr>
            <a:xfrm>
              <a:off x="0" y="0"/>
              <a:ext cx="2403338" cy="250367"/>
            </a:xfrm>
            <a:custGeom>
              <a:rect b="b" l="l" r="r" t="t"/>
              <a:pathLst>
                <a:path extrusionOk="0" h="250367" w="2403338">
                  <a:moveTo>
                    <a:pt x="43269" y="0"/>
                  </a:moveTo>
                  <a:lnTo>
                    <a:pt x="2360069" y="0"/>
                  </a:lnTo>
                  <a:cubicBezTo>
                    <a:pt x="2371544" y="0"/>
                    <a:pt x="2382550" y="4559"/>
                    <a:pt x="2390664" y="12673"/>
                  </a:cubicBezTo>
                  <a:cubicBezTo>
                    <a:pt x="2398779" y="20788"/>
                    <a:pt x="2403338" y="31793"/>
                    <a:pt x="2403338" y="43269"/>
                  </a:cubicBezTo>
                  <a:lnTo>
                    <a:pt x="2403338" y="207097"/>
                  </a:lnTo>
                  <a:cubicBezTo>
                    <a:pt x="2403338" y="218573"/>
                    <a:pt x="2398779" y="229579"/>
                    <a:pt x="2390664" y="237693"/>
                  </a:cubicBezTo>
                  <a:cubicBezTo>
                    <a:pt x="2382550" y="245808"/>
                    <a:pt x="2371544" y="250367"/>
                    <a:pt x="2360069" y="250367"/>
                  </a:cubicBezTo>
                  <a:lnTo>
                    <a:pt x="43269" y="250367"/>
                  </a:lnTo>
                  <a:cubicBezTo>
                    <a:pt x="31793" y="250367"/>
                    <a:pt x="20788" y="245808"/>
                    <a:pt x="12673" y="237693"/>
                  </a:cubicBezTo>
                  <a:cubicBezTo>
                    <a:pt x="4559" y="229579"/>
                    <a:pt x="0" y="218573"/>
                    <a:pt x="0" y="207097"/>
                  </a:cubicBezTo>
                  <a:lnTo>
                    <a:pt x="0" y="43269"/>
                  </a:lnTo>
                  <a:cubicBezTo>
                    <a:pt x="0" y="31793"/>
                    <a:pt x="4559" y="20788"/>
                    <a:pt x="12673" y="12673"/>
                  </a:cubicBezTo>
                  <a:cubicBezTo>
                    <a:pt x="20788" y="4559"/>
                    <a:pt x="31793" y="0"/>
                    <a:pt x="43269" y="0"/>
                  </a:cubicBez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33"/>
            <p:cNvSpPr txBox="1"/>
            <p:nvPr/>
          </p:nvSpPr>
          <p:spPr>
            <a:xfrm>
              <a:off x="0" y="-28575"/>
              <a:ext cx="2403300" cy="27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83" name="Google Shape;383;p33"/>
          <p:cNvSpPr/>
          <p:nvPr/>
        </p:nvSpPr>
        <p:spPr>
          <a:xfrm>
            <a:off x="514350" y="2426336"/>
            <a:ext cx="4562497" cy="475297"/>
          </a:xfrm>
          <a:custGeom>
            <a:rect b="b" l="l" r="r" t="t"/>
            <a:pathLst>
              <a:path extrusionOk="0" h="250367" w="2403338">
                <a:moveTo>
                  <a:pt x="43269" y="0"/>
                </a:moveTo>
                <a:lnTo>
                  <a:pt x="2360069" y="0"/>
                </a:lnTo>
                <a:cubicBezTo>
                  <a:pt x="2371544" y="0"/>
                  <a:pt x="2382550" y="4559"/>
                  <a:pt x="2390664" y="12673"/>
                </a:cubicBezTo>
                <a:cubicBezTo>
                  <a:pt x="2398779" y="20788"/>
                  <a:pt x="2403338" y="31793"/>
                  <a:pt x="2403338" y="43269"/>
                </a:cubicBezTo>
                <a:lnTo>
                  <a:pt x="2403338" y="207097"/>
                </a:lnTo>
                <a:cubicBezTo>
                  <a:pt x="2403338" y="218573"/>
                  <a:pt x="2398779" y="229579"/>
                  <a:pt x="2390664" y="237693"/>
                </a:cubicBezTo>
                <a:cubicBezTo>
                  <a:pt x="2382550" y="245808"/>
                  <a:pt x="2371544" y="250367"/>
                  <a:pt x="2360069" y="250367"/>
                </a:cubicBezTo>
                <a:lnTo>
                  <a:pt x="43269" y="250367"/>
                </a:lnTo>
                <a:cubicBezTo>
                  <a:pt x="31793" y="250367"/>
                  <a:pt x="20788" y="245808"/>
                  <a:pt x="12673" y="237693"/>
                </a:cubicBezTo>
                <a:cubicBezTo>
                  <a:pt x="4559" y="229579"/>
                  <a:pt x="0" y="218573"/>
                  <a:pt x="0" y="207097"/>
                </a:cubicBezTo>
                <a:lnTo>
                  <a:pt x="0" y="43269"/>
                </a:lnTo>
                <a:cubicBezTo>
                  <a:pt x="0" y="31793"/>
                  <a:pt x="4559" y="20788"/>
                  <a:pt x="12673" y="12673"/>
                </a:cubicBezTo>
                <a:cubicBezTo>
                  <a:pt x="20788" y="4559"/>
                  <a:pt x="31793" y="0"/>
                  <a:pt x="43269" y="0"/>
                </a:cubicBezTo>
                <a:close/>
              </a:path>
            </a:pathLst>
          </a:custGeom>
          <a:solidFill>
            <a:srgbClr val="539DC6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p33"/>
          <p:cNvSpPr txBox="1"/>
          <p:nvPr/>
        </p:nvSpPr>
        <p:spPr>
          <a:xfrm>
            <a:off x="514350" y="182000"/>
            <a:ext cx="49929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Final Quiz - Q1</a:t>
            </a:r>
            <a:endParaRPr sz="700"/>
          </a:p>
        </p:txBody>
      </p:sp>
      <p:sp>
        <p:nvSpPr>
          <p:cNvPr id="385" name="Google Shape;385;p33"/>
          <p:cNvSpPr/>
          <p:nvPr/>
        </p:nvSpPr>
        <p:spPr>
          <a:xfrm rot="-1547762">
            <a:off x="7790323" y="4335817"/>
            <a:ext cx="1230707" cy="1166551"/>
          </a:xfrm>
          <a:custGeom>
            <a:rect b="b" l="l" r="r" t="t"/>
            <a:pathLst>
              <a:path extrusionOk="0" h="2334007" w="2462369">
                <a:moveTo>
                  <a:pt x="0" y="0"/>
                </a:moveTo>
                <a:lnTo>
                  <a:pt x="2462369" y="0"/>
                </a:lnTo>
                <a:lnTo>
                  <a:pt x="2462369" y="2334006"/>
                </a:lnTo>
                <a:lnTo>
                  <a:pt x="0" y="23340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86" name="Google Shape;386;p33"/>
          <p:cNvSpPr txBox="1"/>
          <p:nvPr/>
        </p:nvSpPr>
        <p:spPr>
          <a:xfrm>
            <a:off x="738200" y="1635075"/>
            <a:ext cx="36147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A. Conducting web scraping</a:t>
            </a:r>
            <a:endParaRPr b="1" sz="11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87" name="Google Shape;387;p33"/>
          <p:cNvSpPr txBox="1"/>
          <p:nvPr/>
        </p:nvSpPr>
        <p:spPr>
          <a:xfrm>
            <a:off x="738200" y="2414875"/>
            <a:ext cx="36147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B. Ingesting data from various sources and formats</a:t>
            </a:r>
            <a:endParaRPr b="1" sz="11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88" name="Google Shape;388;p33"/>
          <p:cNvSpPr txBox="1"/>
          <p:nvPr/>
        </p:nvSpPr>
        <p:spPr>
          <a:xfrm>
            <a:off x="738200" y="3219775"/>
            <a:ext cx="36147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C.  Managing user interactions</a:t>
            </a:r>
            <a:endParaRPr b="1" sz="11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89" name="Google Shape;389;p33"/>
          <p:cNvSpPr txBox="1"/>
          <p:nvPr/>
        </p:nvSpPr>
        <p:spPr>
          <a:xfrm>
            <a:off x="738200" y="4012050"/>
            <a:ext cx="36147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D. Generating automated decisions</a:t>
            </a:r>
            <a:endParaRPr b="1" sz="1100"/>
          </a:p>
        </p:txBody>
      </p:sp>
      <p:sp>
        <p:nvSpPr>
          <p:cNvPr id="390" name="Google Shape;390;p33"/>
          <p:cNvSpPr txBox="1"/>
          <p:nvPr/>
        </p:nvSpPr>
        <p:spPr>
          <a:xfrm>
            <a:off x="514350" y="1083275"/>
            <a:ext cx="8303100" cy="5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What is the role of data connectors (Readers) in LlamaIndex?</a:t>
            </a:r>
            <a:endParaRPr b="1" sz="16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5" name="Google Shape;395;p34"/>
          <p:cNvGrpSpPr/>
          <p:nvPr/>
        </p:nvGrpSpPr>
        <p:grpSpPr>
          <a:xfrm>
            <a:off x="0" y="127392"/>
            <a:ext cx="5738484" cy="716456"/>
            <a:chOff x="0" y="-28575"/>
            <a:chExt cx="3022800" cy="377400"/>
          </a:xfrm>
        </p:grpSpPr>
        <p:sp>
          <p:nvSpPr>
            <p:cNvPr id="396" name="Google Shape;396;p34"/>
            <p:cNvSpPr/>
            <p:nvPr/>
          </p:nvSpPr>
          <p:spPr>
            <a:xfrm>
              <a:off x="0" y="0"/>
              <a:ext cx="3022711" cy="348819"/>
            </a:xfrm>
            <a:custGeom>
              <a:rect b="b" l="l" r="r" t="t"/>
              <a:pathLst>
                <a:path extrusionOk="0" h="348819" w="3022711">
                  <a:moveTo>
                    <a:pt x="0" y="0"/>
                  </a:moveTo>
                  <a:lnTo>
                    <a:pt x="3022711" y="0"/>
                  </a:lnTo>
                  <a:lnTo>
                    <a:pt x="3022711" y="348819"/>
                  </a:lnTo>
                  <a:lnTo>
                    <a:pt x="0" y="348819"/>
                  </a:ln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</p:sp>
        <p:sp>
          <p:nvSpPr>
            <p:cNvPr id="397" name="Google Shape;397;p34"/>
            <p:cNvSpPr txBox="1"/>
            <p:nvPr/>
          </p:nvSpPr>
          <p:spPr>
            <a:xfrm>
              <a:off x="0" y="-28575"/>
              <a:ext cx="3022800" cy="37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98" name="Google Shape;398;p34"/>
          <p:cNvSpPr/>
          <p:nvPr/>
        </p:nvSpPr>
        <p:spPr>
          <a:xfrm>
            <a:off x="7823272" y="537403"/>
            <a:ext cx="152026" cy="195686"/>
          </a:xfrm>
          <a:custGeom>
            <a:rect b="b" l="l" r="r" t="t"/>
            <a:pathLst>
              <a:path extrusionOk="0" h="391372" w="304052">
                <a:moveTo>
                  <a:pt x="0" y="0"/>
                </a:moveTo>
                <a:lnTo>
                  <a:pt x="304052" y="0"/>
                </a:lnTo>
                <a:lnTo>
                  <a:pt x="304052" y="391372"/>
                </a:lnTo>
                <a:lnTo>
                  <a:pt x="0" y="3913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99" name="Google Shape;399;p34"/>
          <p:cNvSpPr/>
          <p:nvPr/>
        </p:nvSpPr>
        <p:spPr>
          <a:xfrm>
            <a:off x="689886" y="4560241"/>
            <a:ext cx="138126" cy="137818"/>
          </a:xfrm>
          <a:custGeom>
            <a:rect b="b" l="l" r="r" t="t"/>
            <a:pathLst>
              <a:path extrusionOk="0" h="275636" w="276253">
                <a:moveTo>
                  <a:pt x="0" y="0"/>
                </a:moveTo>
                <a:lnTo>
                  <a:pt x="276252" y="0"/>
                </a:lnTo>
                <a:lnTo>
                  <a:pt x="276252" y="275636"/>
                </a:lnTo>
                <a:lnTo>
                  <a:pt x="0" y="2756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400" name="Google Shape;400;p34"/>
          <p:cNvGrpSpPr/>
          <p:nvPr/>
        </p:nvGrpSpPr>
        <p:grpSpPr>
          <a:xfrm>
            <a:off x="514350" y="1579772"/>
            <a:ext cx="4562497" cy="529654"/>
            <a:chOff x="0" y="-28575"/>
            <a:chExt cx="2403338" cy="279000"/>
          </a:xfrm>
        </p:grpSpPr>
        <p:sp>
          <p:nvSpPr>
            <p:cNvPr id="401" name="Google Shape;401;p34"/>
            <p:cNvSpPr/>
            <p:nvPr/>
          </p:nvSpPr>
          <p:spPr>
            <a:xfrm>
              <a:off x="0" y="0"/>
              <a:ext cx="2403338" cy="250367"/>
            </a:xfrm>
            <a:custGeom>
              <a:rect b="b" l="l" r="r" t="t"/>
              <a:pathLst>
                <a:path extrusionOk="0" h="250367" w="2403338">
                  <a:moveTo>
                    <a:pt x="43269" y="0"/>
                  </a:moveTo>
                  <a:lnTo>
                    <a:pt x="2360069" y="0"/>
                  </a:lnTo>
                  <a:cubicBezTo>
                    <a:pt x="2371544" y="0"/>
                    <a:pt x="2382550" y="4559"/>
                    <a:pt x="2390664" y="12673"/>
                  </a:cubicBezTo>
                  <a:cubicBezTo>
                    <a:pt x="2398779" y="20788"/>
                    <a:pt x="2403338" y="31793"/>
                    <a:pt x="2403338" y="43269"/>
                  </a:cubicBezTo>
                  <a:lnTo>
                    <a:pt x="2403338" y="207097"/>
                  </a:lnTo>
                  <a:cubicBezTo>
                    <a:pt x="2403338" y="218573"/>
                    <a:pt x="2398779" y="229579"/>
                    <a:pt x="2390664" y="237693"/>
                  </a:cubicBezTo>
                  <a:cubicBezTo>
                    <a:pt x="2382550" y="245808"/>
                    <a:pt x="2371544" y="250367"/>
                    <a:pt x="2360069" y="250367"/>
                  </a:cubicBezTo>
                  <a:lnTo>
                    <a:pt x="43269" y="250367"/>
                  </a:lnTo>
                  <a:cubicBezTo>
                    <a:pt x="31793" y="250367"/>
                    <a:pt x="20788" y="245808"/>
                    <a:pt x="12673" y="237693"/>
                  </a:cubicBezTo>
                  <a:cubicBezTo>
                    <a:pt x="4559" y="229579"/>
                    <a:pt x="0" y="218573"/>
                    <a:pt x="0" y="207097"/>
                  </a:cubicBezTo>
                  <a:lnTo>
                    <a:pt x="0" y="43269"/>
                  </a:lnTo>
                  <a:cubicBezTo>
                    <a:pt x="0" y="31793"/>
                    <a:pt x="4559" y="20788"/>
                    <a:pt x="12673" y="12673"/>
                  </a:cubicBezTo>
                  <a:cubicBezTo>
                    <a:pt x="20788" y="4559"/>
                    <a:pt x="31793" y="0"/>
                    <a:pt x="43269" y="0"/>
                  </a:cubicBez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34"/>
            <p:cNvSpPr txBox="1"/>
            <p:nvPr/>
          </p:nvSpPr>
          <p:spPr>
            <a:xfrm>
              <a:off x="0" y="-28575"/>
              <a:ext cx="2403300" cy="27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03" name="Google Shape;403;p34"/>
          <p:cNvGrpSpPr/>
          <p:nvPr/>
        </p:nvGrpSpPr>
        <p:grpSpPr>
          <a:xfrm>
            <a:off x="514350" y="2372089"/>
            <a:ext cx="4562497" cy="529654"/>
            <a:chOff x="0" y="-28575"/>
            <a:chExt cx="2403338" cy="279000"/>
          </a:xfrm>
        </p:grpSpPr>
        <p:sp>
          <p:nvSpPr>
            <p:cNvPr id="404" name="Google Shape;404;p34"/>
            <p:cNvSpPr/>
            <p:nvPr/>
          </p:nvSpPr>
          <p:spPr>
            <a:xfrm>
              <a:off x="0" y="0"/>
              <a:ext cx="2403338" cy="250367"/>
            </a:xfrm>
            <a:custGeom>
              <a:rect b="b" l="l" r="r" t="t"/>
              <a:pathLst>
                <a:path extrusionOk="0" h="250367" w="2403338">
                  <a:moveTo>
                    <a:pt x="43269" y="0"/>
                  </a:moveTo>
                  <a:lnTo>
                    <a:pt x="2360069" y="0"/>
                  </a:lnTo>
                  <a:cubicBezTo>
                    <a:pt x="2371544" y="0"/>
                    <a:pt x="2382550" y="4559"/>
                    <a:pt x="2390664" y="12673"/>
                  </a:cubicBezTo>
                  <a:cubicBezTo>
                    <a:pt x="2398779" y="20788"/>
                    <a:pt x="2403338" y="31793"/>
                    <a:pt x="2403338" y="43269"/>
                  </a:cubicBezTo>
                  <a:lnTo>
                    <a:pt x="2403338" y="207097"/>
                  </a:lnTo>
                  <a:cubicBezTo>
                    <a:pt x="2403338" y="218573"/>
                    <a:pt x="2398779" y="229579"/>
                    <a:pt x="2390664" y="237693"/>
                  </a:cubicBezTo>
                  <a:cubicBezTo>
                    <a:pt x="2382550" y="245808"/>
                    <a:pt x="2371544" y="250367"/>
                    <a:pt x="2360069" y="250367"/>
                  </a:cubicBezTo>
                  <a:lnTo>
                    <a:pt x="43269" y="250367"/>
                  </a:lnTo>
                  <a:cubicBezTo>
                    <a:pt x="31793" y="250367"/>
                    <a:pt x="20788" y="245808"/>
                    <a:pt x="12673" y="237693"/>
                  </a:cubicBezTo>
                  <a:cubicBezTo>
                    <a:pt x="4559" y="229579"/>
                    <a:pt x="0" y="218573"/>
                    <a:pt x="0" y="207097"/>
                  </a:cubicBezTo>
                  <a:lnTo>
                    <a:pt x="0" y="43269"/>
                  </a:lnTo>
                  <a:cubicBezTo>
                    <a:pt x="0" y="31793"/>
                    <a:pt x="4559" y="20788"/>
                    <a:pt x="12673" y="12673"/>
                  </a:cubicBezTo>
                  <a:cubicBezTo>
                    <a:pt x="20788" y="4559"/>
                    <a:pt x="31793" y="0"/>
                    <a:pt x="43269" y="0"/>
                  </a:cubicBez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34"/>
            <p:cNvSpPr txBox="1"/>
            <p:nvPr/>
          </p:nvSpPr>
          <p:spPr>
            <a:xfrm>
              <a:off x="0" y="-28575"/>
              <a:ext cx="2403300" cy="27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06" name="Google Shape;406;p34"/>
          <p:cNvGrpSpPr/>
          <p:nvPr/>
        </p:nvGrpSpPr>
        <p:grpSpPr>
          <a:xfrm>
            <a:off x="514350" y="3956723"/>
            <a:ext cx="4562497" cy="529654"/>
            <a:chOff x="0" y="-28575"/>
            <a:chExt cx="2403338" cy="279000"/>
          </a:xfrm>
        </p:grpSpPr>
        <p:sp>
          <p:nvSpPr>
            <p:cNvPr id="407" name="Google Shape;407;p34"/>
            <p:cNvSpPr/>
            <p:nvPr/>
          </p:nvSpPr>
          <p:spPr>
            <a:xfrm>
              <a:off x="0" y="0"/>
              <a:ext cx="2403338" cy="250367"/>
            </a:xfrm>
            <a:custGeom>
              <a:rect b="b" l="l" r="r" t="t"/>
              <a:pathLst>
                <a:path extrusionOk="0" h="250367" w="2403338">
                  <a:moveTo>
                    <a:pt x="43269" y="0"/>
                  </a:moveTo>
                  <a:lnTo>
                    <a:pt x="2360069" y="0"/>
                  </a:lnTo>
                  <a:cubicBezTo>
                    <a:pt x="2371544" y="0"/>
                    <a:pt x="2382550" y="4559"/>
                    <a:pt x="2390664" y="12673"/>
                  </a:cubicBezTo>
                  <a:cubicBezTo>
                    <a:pt x="2398779" y="20788"/>
                    <a:pt x="2403338" y="31793"/>
                    <a:pt x="2403338" y="43269"/>
                  </a:cubicBezTo>
                  <a:lnTo>
                    <a:pt x="2403338" y="207097"/>
                  </a:lnTo>
                  <a:cubicBezTo>
                    <a:pt x="2403338" y="218573"/>
                    <a:pt x="2398779" y="229579"/>
                    <a:pt x="2390664" y="237693"/>
                  </a:cubicBezTo>
                  <a:cubicBezTo>
                    <a:pt x="2382550" y="245808"/>
                    <a:pt x="2371544" y="250367"/>
                    <a:pt x="2360069" y="250367"/>
                  </a:cubicBezTo>
                  <a:lnTo>
                    <a:pt x="43269" y="250367"/>
                  </a:lnTo>
                  <a:cubicBezTo>
                    <a:pt x="31793" y="250367"/>
                    <a:pt x="20788" y="245808"/>
                    <a:pt x="12673" y="237693"/>
                  </a:cubicBezTo>
                  <a:cubicBezTo>
                    <a:pt x="4559" y="229579"/>
                    <a:pt x="0" y="218573"/>
                    <a:pt x="0" y="207097"/>
                  </a:cubicBezTo>
                  <a:lnTo>
                    <a:pt x="0" y="43269"/>
                  </a:lnTo>
                  <a:cubicBezTo>
                    <a:pt x="0" y="31793"/>
                    <a:pt x="4559" y="20788"/>
                    <a:pt x="12673" y="12673"/>
                  </a:cubicBezTo>
                  <a:cubicBezTo>
                    <a:pt x="20788" y="4559"/>
                    <a:pt x="31793" y="0"/>
                    <a:pt x="43269" y="0"/>
                  </a:cubicBez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34"/>
            <p:cNvSpPr txBox="1"/>
            <p:nvPr/>
          </p:nvSpPr>
          <p:spPr>
            <a:xfrm>
              <a:off x="0" y="-28575"/>
              <a:ext cx="2403300" cy="27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09" name="Google Shape;409;p34"/>
          <p:cNvSpPr txBox="1"/>
          <p:nvPr/>
        </p:nvSpPr>
        <p:spPr>
          <a:xfrm>
            <a:off x="514350" y="182000"/>
            <a:ext cx="49929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Final Quiz - Q2</a:t>
            </a:r>
            <a:endParaRPr sz="700"/>
          </a:p>
        </p:txBody>
      </p:sp>
      <p:sp>
        <p:nvSpPr>
          <p:cNvPr id="410" name="Google Shape;410;p34"/>
          <p:cNvSpPr/>
          <p:nvPr/>
        </p:nvSpPr>
        <p:spPr>
          <a:xfrm>
            <a:off x="514350" y="3218653"/>
            <a:ext cx="4560334" cy="475071"/>
          </a:xfrm>
          <a:custGeom>
            <a:rect b="b" l="l" r="r" t="t"/>
            <a:pathLst>
              <a:path extrusionOk="0" h="250367" w="2403338">
                <a:moveTo>
                  <a:pt x="43269" y="0"/>
                </a:moveTo>
                <a:lnTo>
                  <a:pt x="2360069" y="0"/>
                </a:lnTo>
                <a:cubicBezTo>
                  <a:pt x="2371544" y="0"/>
                  <a:pt x="2382550" y="4559"/>
                  <a:pt x="2390664" y="12673"/>
                </a:cubicBezTo>
                <a:cubicBezTo>
                  <a:pt x="2398779" y="20788"/>
                  <a:pt x="2403338" y="31793"/>
                  <a:pt x="2403338" y="43269"/>
                </a:cubicBezTo>
                <a:lnTo>
                  <a:pt x="2403338" y="207097"/>
                </a:lnTo>
                <a:cubicBezTo>
                  <a:pt x="2403338" y="218573"/>
                  <a:pt x="2398779" y="229579"/>
                  <a:pt x="2390664" y="237693"/>
                </a:cubicBezTo>
                <a:cubicBezTo>
                  <a:pt x="2382550" y="245808"/>
                  <a:pt x="2371544" y="250367"/>
                  <a:pt x="2360069" y="250367"/>
                </a:cubicBezTo>
                <a:lnTo>
                  <a:pt x="43269" y="250367"/>
                </a:lnTo>
                <a:cubicBezTo>
                  <a:pt x="31793" y="250367"/>
                  <a:pt x="20788" y="245808"/>
                  <a:pt x="12673" y="237693"/>
                </a:cubicBezTo>
                <a:cubicBezTo>
                  <a:pt x="4559" y="229579"/>
                  <a:pt x="0" y="218573"/>
                  <a:pt x="0" y="207097"/>
                </a:cubicBezTo>
                <a:lnTo>
                  <a:pt x="0" y="43269"/>
                </a:lnTo>
                <a:cubicBezTo>
                  <a:pt x="0" y="31793"/>
                  <a:pt x="4559" y="20788"/>
                  <a:pt x="12673" y="12673"/>
                </a:cubicBezTo>
                <a:cubicBezTo>
                  <a:pt x="20788" y="4559"/>
                  <a:pt x="31793" y="0"/>
                  <a:pt x="43269" y="0"/>
                </a:cubicBezTo>
                <a:close/>
              </a:path>
            </a:pathLst>
          </a:custGeom>
          <a:solidFill>
            <a:srgbClr val="D362A4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Google Shape;411;p34"/>
          <p:cNvSpPr/>
          <p:nvPr/>
        </p:nvSpPr>
        <p:spPr>
          <a:xfrm rot="-1547762">
            <a:off x="7790323" y="4335817"/>
            <a:ext cx="1230707" cy="1166551"/>
          </a:xfrm>
          <a:custGeom>
            <a:rect b="b" l="l" r="r" t="t"/>
            <a:pathLst>
              <a:path extrusionOk="0" h="2334007" w="2462369">
                <a:moveTo>
                  <a:pt x="0" y="0"/>
                </a:moveTo>
                <a:lnTo>
                  <a:pt x="2462369" y="0"/>
                </a:lnTo>
                <a:lnTo>
                  <a:pt x="2462369" y="2334006"/>
                </a:lnTo>
                <a:lnTo>
                  <a:pt x="0" y="23340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12" name="Google Shape;412;p34"/>
          <p:cNvSpPr txBox="1"/>
          <p:nvPr/>
        </p:nvSpPr>
        <p:spPr>
          <a:xfrm>
            <a:off x="738200" y="1635075"/>
            <a:ext cx="36147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A. </a:t>
            </a:r>
            <a:r>
              <a:rPr b="1" lang="en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LlamaDocs</a:t>
            </a:r>
            <a:endParaRPr b="1" sz="11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13" name="Google Shape;413;p34"/>
          <p:cNvSpPr txBox="1"/>
          <p:nvPr/>
        </p:nvSpPr>
        <p:spPr>
          <a:xfrm>
            <a:off x="738200" y="2414875"/>
            <a:ext cx="36147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B. </a:t>
            </a:r>
            <a:r>
              <a:rPr b="1" lang="en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DataHub</a:t>
            </a:r>
            <a:endParaRPr b="1" sz="11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14" name="Google Shape;414;p34"/>
          <p:cNvSpPr txBox="1"/>
          <p:nvPr/>
        </p:nvSpPr>
        <p:spPr>
          <a:xfrm>
            <a:off x="738200" y="3219775"/>
            <a:ext cx="36147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C.  </a:t>
            </a:r>
            <a:r>
              <a:rPr b="1" lang="en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LlamaHub</a:t>
            </a:r>
            <a:endParaRPr b="1" sz="11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15" name="Google Shape;415;p34"/>
          <p:cNvSpPr txBox="1"/>
          <p:nvPr/>
        </p:nvSpPr>
        <p:spPr>
          <a:xfrm>
            <a:off x="738200" y="4012050"/>
            <a:ext cx="36147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D. </a:t>
            </a:r>
            <a:r>
              <a:rPr b="1" lang="en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ConnectorsHub</a:t>
            </a:r>
            <a:endParaRPr b="1" sz="11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16" name="Google Shape;416;p34"/>
          <p:cNvSpPr txBox="1"/>
          <p:nvPr/>
        </p:nvSpPr>
        <p:spPr>
          <a:xfrm>
            <a:off x="514350" y="980213"/>
            <a:ext cx="8303100" cy="4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Which open-source repository hosts data connectors for seamless integration into LlamaIndex applications?</a:t>
            </a:r>
            <a:endParaRPr b="1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1" name="Google Shape;421;p35"/>
          <p:cNvGrpSpPr/>
          <p:nvPr/>
        </p:nvGrpSpPr>
        <p:grpSpPr>
          <a:xfrm>
            <a:off x="0" y="127392"/>
            <a:ext cx="5738484" cy="716456"/>
            <a:chOff x="0" y="-28575"/>
            <a:chExt cx="3022800" cy="377400"/>
          </a:xfrm>
        </p:grpSpPr>
        <p:sp>
          <p:nvSpPr>
            <p:cNvPr id="422" name="Google Shape;422;p35"/>
            <p:cNvSpPr/>
            <p:nvPr/>
          </p:nvSpPr>
          <p:spPr>
            <a:xfrm>
              <a:off x="0" y="0"/>
              <a:ext cx="3022711" cy="348819"/>
            </a:xfrm>
            <a:custGeom>
              <a:rect b="b" l="l" r="r" t="t"/>
              <a:pathLst>
                <a:path extrusionOk="0" h="348819" w="3022711">
                  <a:moveTo>
                    <a:pt x="0" y="0"/>
                  </a:moveTo>
                  <a:lnTo>
                    <a:pt x="3022711" y="0"/>
                  </a:lnTo>
                  <a:lnTo>
                    <a:pt x="3022711" y="348819"/>
                  </a:lnTo>
                  <a:lnTo>
                    <a:pt x="0" y="348819"/>
                  </a:ln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</p:sp>
        <p:sp>
          <p:nvSpPr>
            <p:cNvPr id="423" name="Google Shape;423;p35"/>
            <p:cNvSpPr txBox="1"/>
            <p:nvPr/>
          </p:nvSpPr>
          <p:spPr>
            <a:xfrm>
              <a:off x="0" y="-28575"/>
              <a:ext cx="3022800" cy="37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24" name="Google Shape;424;p35"/>
          <p:cNvSpPr/>
          <p:nvPr/>
        </p:nvSpPr>
        <p:spPr>
          <a:xfrm>
            <a:off x="7823272" y="537403"/>
            <a:ext cx="152026" cy="195686"/>
          </a:xfrm>
          <a:custGeom>
            <a:rect b="b" l="l" r="r" t="t"/>
            <a:pathLst>
              <a:path extrusionOk="0" h="391372" w="304052">
                <a:moveTo>
                  <a:pt x="0" y="0"/>
                </a:moveTo>
                <a:lnTo>
                  <a:pt x="304052" y="0"/>
                </a:lnTo>
                <a:lnTo>
                  <a:pt x="304052" y="391372"/>
                </a:lnTo>
                <a:lnTo>
                  <a:pt x="0" y="3913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25" name="Google Shape;425;p35"/>
          <p:cNvSpPr/>
          <p:nvPr/>
        </p:nvSpPr>
        <p:spPr>
          <a:xfrm>
            <a:off x="689886" y="4560241"/>
            <a:ext cx="138126" cy="137818"/>
          </a:xfrm>
          <a:custGeom>
            <a:rect b="b" l="l" r="r" t="t"/>
            <a:pathLst>
              <a:path extrusionOk="0" h="275636" w="276253">
                <a:moveTo>
                  <a:pt x="0" y="0"/>
                </a:moveTo>
                <a:lnTo>
                  <a:pt x="276252" y="0"/>
                </a:lnTo>
                <a:lnTo>
                  <a:pt x="276252" y="275636"/>
                </a:lnTo>
                <a:lnTo>
                  <a:pt x="0" y="2756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426" name="Google Shape;426;p35"/>
          <p:cNvGrpSpPr/>
          <p:nvPr/>
        </p:nvGrpSpPr>
        <p:grpSpPr>
          <a:xfrm>
            <a:off x="514350" y="1579772"/>
            <a:ext cx="4562497" cy="529654"/>
            <a:chOff x="0" y="-28575"/>
            <a:chExt cx="2403338" cy="279000"/>
          </a:xfrm>
        </p:grpSpPr>
        <p:sp>
          <p:nvSpPr>
            <p:cNvPr id="427" name="Google Shape;427;p35"/>
            <p:cNvSpPr/>
            <p:nvPr/>
          </p:nvSpPr>
          <p:spPr>
            <a:xfrm>
              <a:off x="0" y="0"/>
              <a:ext cx="2403338" cy="250367"/>
            </a:xfrm>
            <a:custGeom>
              <a:rect b="b" l="l" r="r" t="t"/>
              <a:pathLst>
                <a:path extrusionOk="0" h="250367" w="2403338">
                  <a:moveTo>
                    <a:pt x="43269" y="0"/>
                  </a:moveTo>
                  <a:lnTo>
                    <a:pt x="2360069" y="0"/>
                  </a:lnTo>
                  <a:cubicBezTo>
                    <a:pt x="2371544" y="0"/>
                    <a:pt x="2382550" y="4559"/>
                    <a:pt x="2390664" y="12673"/>
                  </a:cubicBezTo>
                  <a:cubicBezTo>
                    <a:pt x="2398779" y="20788"/>
                    <a:pt x="2403338" y="31793"/>
                    <a:pt x="2403338" y="43269"/>
                  </a:cubicBezTo>
                  <a:lnTo>
                    <a:pt x="2403338" y="207097"/>
                  </a:lnTo>
                  <a:cubicBezTo>
                    <a:pt x="2403338" y="218573"/>
                    <a:pt x="2398779" y="229579"/>
                    <a:pt x="2390664" y="237693"/>
                  </a:cubicBezTo>
                  <a:cubicBezTo>
                    <a:pt x="2382550" y="245808"/>
                    <a:pt x="2371544" y="250367"/>
                    <a:pt x="2360069" y="250367"/>
                  </a:cubicBezTo>
                  <a:lnTo>
                    <a:pt x="43269" y="250367"/>
                  </a:lnTo>
                  <a:cubicBezTo>
                    <a:pt x="31793" y="250367"/>
                    <a:pt x="20788" y="245808"/>
                    <a:pt x="12673" y="237693"/>
                  </a:cubicBezTo>
                  <a:cubicBezTo>
                    <a:pt x="4559" y="229579"/>
                    <a:pt x="0" y="218573"/>
                    <a:pt x="0" y="207097"/>
                  </a:cubicBezTo>
                  <a:lnTo>
                    <a:pt x="0" y="43269"/>
                  </a:lnTo>
                  <a:cubicBezTo>
                    <a:pt x="0" y="31793"/>
                    <a:pt x="4559" y="20788"/>
                    <a:pt x="12673" y="12673"/>
                  </a:cubicBezTo>
                  <a:cubicBezTo>
                    <a:pt x="20788" y="4559"/>
                    <a:pt x="31793" y="0"/>
                    <a:pt x="43269" y="0"/>
                  </a:cubicBez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35"/>
            <p:cNvSpPr txBox="1"/>
            <p:nvPr/>
          </p:nvSpPr>
          <p:spPr>
            <a:xfrm>
              <a:off x="0" y="-28575"/>
              <a:ext cx="2403300" cy="27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29" name="Google Shape;429;p35"/>
          <p:cNvGrpSpPr/>
          <p:nvPr/>
        </p:nvGrpSpPr>
        <p:grpSpPr>
          <a:xfrm>
            <a:off x="514350" y="2372089"/>
            <a:ext cx="4562497" cy="529654"/>
            <a:chOff x="0" y="-28575"/>
            <a:chExt cx="2403338" cy="279000"/>
          </a:xfrm>
        </p:grpSpPr>
        <p:sp>
          <p:nvSpPr>
            <p:cNvPr id="430" name="Google Shape;430;p35"/>
            <p:cNvSpPr/>
            <p:nvPr/>
          </p:nvSpPr>
          <p:spPr>
            <a:xfrm>
              <a:off x="0" y="0"/>
              <a:ext cx="2403338" cy="250367"/>
            </a:xfrm>
            <a:custGeom>
              <a:rect b="b" l="l" r="r" t="t"/>
              <a:pathLst>
                <a:path extrusionOk="0" h="250367" w="2403338">
                  <a:moveTo>
                    <a:pt x="43269" y="0"/>
                  </a:moveTo>
                  <a:lnTo>
                    <a:pt x="2360069" y="0"/>
                  </a:lnTo>
                  <a:cubicBezTo>
                    <a:pt x="2371544" y="0"/>
                    <a:pt x="2382550" y="4559"/>
                    <a:pt x="2390664" y="12673"/>
                  </a:cubicBezTo>
                  <a:cubicBezTo>
                    <a:pt x="2398779" y="20788"/>
                    <a:pt x="2403338" y="31793"/>
                    <a:pt x="2403338" y="43269"/>
                  </a:cubicBezTo>
                  <a:lnTo>
                    <a:pt x="2403338" y="207097"/>
                  </a:lnTo>
                  <a:cubicBezTo>
                    <a:pt x="2403338" y="218573"/>
                    <a:pt x="2398779" y="229579"/>
                    <a:pt x="2390664" y="237693"/>
                  </a:cubicBezTo>
                  <a:cubicBezTo>
                    <a:pt x="2382550" y="245808"/>
                    <a:pt x="2371544" y="250367"/>
                    <a:pt x="2360069" y="250367"/>
                  </a:cubicBezTo>
                  <a:lnTo>
                    <a:pt x="43269" y="250367"/>
                  </a:lnTo>
                  <a:cubicBezTo>
                    <a:pt x="31793" y="250367"/>
                    <a:pt x="20788" y="245808"/>
                    <a:pt x="12673" y="237693"/>
                  </a:cubicBezTo>
                  <a:cubicBezTo>
                    <a:pt x="4559" y="229579"/>
                    <a:pt x="0" y="218573"/>
                    <a:pt x="0" y="207097"/>
                  </a:cubicBezTo>
                  <a:lnTo>
                    <a:pt x="0" y="43269"/>
                  </a:lnTo>
                  <a:cubicBezTo>
                    <a:pt x="0" y="31793"/>
                    <a:pt x="4559" y="20788"/>
                    <a:pt x="12673" y="12673"/>
                  </a:cubicBezTo>
                  <a:cubicBezTo>
                    <a:pt x="20788" y="4559"/>
                    <a:pt x="31793" y="0"/>
                    <a:pt x="43269" y="0"/>
                  </a:cubicBez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35"/>
            <p:cNvSpPr txBox="1"/>
            <p:nvPr/>
          </p:nvSpPr>
          <p:spPr>
            <a:xfrm>
              <a:off x="0" y="-28575"/>
              <a:ext cx="2403300" cy="27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32" name="Google Shape;432;p35"/>
          <p:cNvGrpSpPr/>
          <p:nvPr/>
        </p:nvGrpSpPr>
        <p:grpSpPr>
          <a:xfrm>
            <a:off x="514350" y="3956723"/>
            <a:ext cx="4562497" cy="529654"/>
            <a:chOff x="0" y="-28575"/>
            <a:chExt cx="2403338" cy="279000"/>
          </a:xfrm>
        </p:grpSpPr>
        <p:sp>
          <p:nvSpPr>
            <p:cNvPr id="433" name="Google Shape;433;p35"/>
            <p:cNvSpPr/>
            <p:nvPr/>
          </p:nvSpPr>
          <p:spPr>
            <a:xfrm>
              <a:off x="0" y="0"/>
              <a:ext cx="2403338" cy="250367"/>
            </a:xfrm>
            <a:custGeom>
              <a:rect b="b" l="l" r="r" t="t"/>
              <a:pathLst>
                <a:path extrusionOk="0" h="250367" w="2403338">
                  <a:moveTo>
                    <a:pt x="43269" y="0"/>
                  </a:moveTo>
                  <a:lnTo>
                    <a:pt x="2360069" y="0"/>
                  </a:lnTo>
                  <a:cubicBezTo>
                    <a:pt x="2371544" y="0"/>
                    <a:pt x="2382550" y="4559"/>
                    <a:pt x="2390664" y="12673"/>
                  </a:cubicBezTo>
                  <a:cubicBezTo>
                    <a:pt x="2398779" y="20788"/>
                    <a:pt x="2403338" y="31793"/>
                    <a:pt x="2403338" y="43269"/>
                  </a:cubicBezTo>
                  <a:lnTo>
                    <a:pt x="2403338" y="207097"/>
                  </a:lnTo>
                  <a:cubicBezTo>
                    <a:pt x="2403338" y="218573"/>
                    <a:pt x="2398779" y="229579"/>
                    <a:pt x="2390664" y="237693"/>
                  </a:cubicBezTo>
                  <a:cubicBezTo>
                    <a:pt x="2382550" y="245808"/>
                    <a:pt x="2371544" y="250367"/>
                    <a:pt x="2360069" y="250367"/>
                  </a:cubicBezTo>
                  <a:lnTo>
                    <a:pt x="43269" y="250367"/>
                  </a:lnTo>
                  <a:cubicBezTo>
                    <a:pt x="31793" y="250367"/>
                    <a:pt x="20788" y="245808"/>
                    <a:pt x="12673" y="237693"/>
                  </a:cubicBezTo>
                  <a:cubicBezTo>
                    <a:pt x="4559" y="229579"/>
                    <a:pt x="0" y="218573"/>
                    <a:pt x="0" y="207097"/>
                  </a:cubicBezTo>
                  <a:lnTo>
                    <a:pt x="0" y="43269"/>
                  </a:lnTo>
                  <a:cubicBezTo>
                    <a:pt x="0" y="31793"/>
                    <a:pt x="4559" y="20788"/>
                    <a:pt x="12673" y="12673"/>
                  </a:cubicBezTo>
                  <a:cubicBezTo>
                    <a:pt x="20788" y="4559"/>
                    <a:pt x="31793" y="0"/>
                    <a:pt x="43269" y="0"/>
                  </a:cubicBez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35"/>
            <p:cNvSpPr txBox="1"/>
            <p:nvPr/>
          </p:nvSpPr>
          <p:spPr>
            <a:xfrm>
              <a:off x="0" y="-28575"/>
              <a:ext cx="2403300" cy="27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35" name="Google Shape;435;p35"/>
          <p:cNvSpPr txBox="1"/>
          <p:nvPr/>
        </p:nvSpPr>
        <p:spPr>
          <a:xfrm>
            <a:off x="514350" y="182000"/>
            <a:ext cx="49929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Final Quiz - Q2</a:t>
            </a:r>
            <a:endParaRPr sz="700"/>
          </a:p>
        </p:txBody>
      </p:sp>
      <p:sp>
        <p:nvSpPr>
          <p:cNvPr id="436" name="Google Shape;436;p35"/>
          <p:cNvSpPr/>
          <p:nvPr/>
        </p:nvSpPr>
        <p:spPr>
          <a:xfrm>
            <a:off x="514350" y="3218653"/>
            <a:ext cx="4560334" cy="475071"/>
          </a:xfrm>
          <a:custGeom>
            <a:rect b="b" l="l" r="r" t="t"/>
            <a:pathLst>
              <a:path extrusionOk="0" h="250367" w="2403338">
                <a:moveTo>
                  <a:pt x="43269" y="0"/>
                </a:moveTo>
                <a:lnTo>
                  <a:pt x="2360069" y="0"/>
                </a:lnTo>
                <a:cubicBezTo>
                  <a:pt x="2371544" y="0"/>
                  <a:pt x="2382550" y="4559"/>
                  <a:pt x="2390664" y="12673"/>
                </a:cubicBezTo>
                <a:cubicBezTo>
                  <a:pt x="2398779" y="20788"/>
                  <a:pt x="2403338" y="31793"/>
                  <a:pt x="2403338" y="43269"/>
                </a:cubicBezTo>
                <a:lnTo>
                  <a:pt x="2403338" y="207097"/>
                </a:lnTo>
                <a:cubicBezTo>
                  <a:pt x="2403338" y="218573"/>
                  <a:pt x="2398779" y="229579"/>
                  <a:pt x="2390664" y="237693"/>
                </a:cubicBezTo>
                <a:cubicBezTo>
                  <a:pt x="2382550" y="245808"/>
                  <a:pt x="2371544" y="250367"/>
                  <a:pt x="2360069" y="250367"/>
                </a:cubicBezTo>
                <a:lnTo>
                  <a:pt x="43269" y="250367"/>
                </a:lnTo>
                <a:cubicBezTo>
                  <a:pt x="31793" y="250367"/>
                  <a:pt x="20788" y="245808"/>
                  <a:pt x="12673" y="237693"/>
                </a:cubicBezTo>
                <a:cubicBezTo>
                  <a:pt x="4559" y="229579"/>
                  <a:pt x="0" y="218573"/>
                  <a:pt x="0" y="207097"/>
                </a:cubicBezTo>
                <a:lnTo>
                  <a:pt x="0" y="43269"/>
                </a:lnTo>
                <a:cubicBezTo>
                  <a:pt x="0" y="31793"/>
                  <a:pt x="4559" y="20788"/>
                  <a:pt x="12673" y="12673"/>
                </a:cubicBezTo>
                <a:cubicBezTo>
                  <a:pt x="20788" y="4559"/>
                  <a:pt x="31793" y="0"/>
                  <a:pt x="43269" y="0"/>
                </a:cubicBezTo>
                <a:close/>
              </a:path>
            </a:pathLst>
          </a:custGeom>
          <a:solidFill>
            <a:srgbClr val="539DC6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" name="Google Shape;437;p35"/>
          <p:cNvSpPr/>
          <p:nvPr/>
        </p:nvSpPr>
        <p:spPr>
          <a:xfrm rot="-1547762">
            <a:off x="7790323" y="4335817"/>
            <a:ext cx="1230707" cy="1166551"/>
          </a:xfrm>
          <a:custGeom>
            <a:rect b="b" l="l" r="r" t="t"/>
            <a:pathLst>
              <a:path extrusionOk="0" h="2334007" w="2462369">
                <a:moveTo>
                  <a:pt x="0" y="0"/>
                </a:moveTo>
                <a:lnTo>
                  <a:pt x="2462369" y="0"/>
                </a:lnTo>
                <a:lnTo>
                  <a:pt x="2462369" y="2334006"/>
                </a:lnTo>
                <a:lnTo>
                  <a:pt x="0" y="23340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38" name="Google Shape;438;p35"/>
          <p:cNvSpPr txBox="1"/>
          <p:nvPr/>
        </p:nvSpPr>
        <p:spPr>
          <a:xfrm>
            <a:off x="738200" y="1635075"/>
            <a:ext cx="36147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A. LlamaDocs</a:t>
            </a:r>
            <a:endParaRPr b="1" sz="11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39" name="Google Shape;439;p35"/>
          <p:cNvSpPr txBox="1"/>
          <p:nvPr/>
        </p:nvSpPr>
        <p:spPr>
          <a:xfrm>
            <a:off x="738200" y="2414875"/>
            <a:ext cx="36147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B. DataHub</a:t>
            </a:r>
            <a:endParaRPr b="1" sz="11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40" name="Google Shape;440;p35"/>
          <p:cNvSpPr txBox="1"/>
          <p:nvPr/>
        </p:nvSpPr>
        <p:spPr>
          <a:xfrm>
            <a:off x="738200" y="3219775"/>
            <a:ext cx="36147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C.  LlamaHub</a:t>
            </a:r>
            <a:endParaRPr b="1" sz="11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41" name="Google Shape;441;p35"/>
          <p:cNvSpPr txBox="1"/>
          <p:nvPr/>
        </p:nvSpPr>
        <p:spPr>
          <a:xfrm>
            <a:off x="738200" y="4012050"/>
            <a:ext cx="36147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D. ConnectorsHub</a:t>
            </a:r>
            <a:endParaRPr b="1" sz="11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42" name="Google Shape;442;p35"/>
          <p:cNvSpPr txBox="1"/>
          <p:nvPr/>
        </p:nvSpPr>
        <p:spPr>
          <a:xfrm>
            <a:off x="514350" y="980213"/>
            <a:ext cx="8303100" cy="4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Which open-source repository hosts data connectors for seamless integration into LlamaIndex applications?</a:t>
            </a:r>
            <a:endParaRPr b="1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36"/>
          <p:cNvSpPr/>
          <p:nvPr/>
        </p:nvSpPr>
        <p:spPr>
          <a:xfrm>
            <a:off x="689886" y="4560241"/>
            <a:ext cx="138126" cy="137818"/>
          </a:xfrm>
          <a:custGeom>
            <a:rect b="b" l="l" r="r" t="t"/>
            <a:pathLst>
              <a:path extrusionOk="0" h="275636" w="276253">
                <a:moveTo>
                  <a:pt x="0" y="0"/>
                </a:moveTo>
                <a:lnTo>
                  <a:pt x="276252" y="0"/>
                </a:lnTo>
                <a:lnTo>
                  <a:pt x="276252" y="275636"/>
                </a:lnTo>
                <a:lnTo>
                  <a:pt x="0" y="2756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448" name="Google Shape;448;p36"/>
          <p:cNvGrpSpPr/>
          <p:nvPr/>
        </p:nvGrpSpPr>
        <p:grpSpPr>
          <a:xfrm>
            <a:off x="514350" y="1579775"/>
            <a:ext cx="5455818" cy="529654"/>
            <a:chOff x="0" y="-28575"/>
            <a:chExt cx="2403338" cy="279000"/>
          </a:xfrm>
        </p:grpSpPr>
        <p:sp>
          <p:nvSpPr>
            <p:cNvPr id="449" name="Google Shape;449;p36"/>
            <p:cNvSpPr/>
            <p:nvPr/>
          </p:nvSpPr>
          <p:spPr>
            <a:xfrm>
              <a:off x="0" y="0"/>
              <a:ext cx="2403338" cy="250367"/>
            </a:xfrm>
            <a:custGeom>
              <a:rect b="b" l="l" r="r" t="t"/>
              <a:pathLst>
                <a:path extrusionOk="0" h="250367" w="2403338">
                  <a:moveTo>
                    <a:pt x="43269" y="0"/>
                  </a:moveTo>
                  <a:lnTo>
                    <a:pt x="2360069" y="0"/>
                  </a:lnTo>
                  <a:cubicBezTo>
                    <a:pt x="2371544" y="0"/>
                    <a:pt x="2382550" y="4559"/>
                    <a:pt x="2390664" y="12673"/>
                  </a:cubicBezTo>
                  <a:cubicBezTo>
                    <a:pt x="2398779" y="20788"/>
                    <a:pt x="2403338" y="31793"/>
                    <a:pt x="2403338" y="43269"/>
                  </a:cubicBezTo>
                  <a:lnTo>
                    <a:pt x="2403338" y="207097"/>
                  </a:lnTo>
                  <a:cubicBezTo>
                    <a:pt x="2403338" y="218573"/>
                    <a:pt x="2398779" y="229579"/>
                    <a:pt x="2390664" y="237693"/>
                  </a:cubicBezTo>
                  <a:cubicBezTo>
                    <a:pt x="2382550" y="245808"/>
                    <a:pt x="2371544" y="250367"/>
                    <a:pt x="2360069" y="250367"/>
                  </a:cubicBezTo>
                  <a:lnTo>
                    <a:pt x="43269" y="250367"/>
                  </a:lnTo>
                  <a:cubicBezTo>
                    <a:pt x="31793" y="250367"/>
                    <a:pt x="20788" y="245808"/>
                    <a:pt x="12673" y="237693"/>
                  </a:cubicBezTo>
                  <a:cubicBezTo>
                    <a:pt x="4559" y="229579"/>
                    <a:pt x="0" y="218573"/>
                    <a:pt x="0" y="207097"/>
                  </a:cubicBezTo>
                  <a:lnTo>
                    <a:pt x="0" y="43269"/>
                  </a:lnTo>
                  <a:cubicBezTo>
                    <a:pt x="0" y="31793"/>
                    <a:pt x="4559" y="20788"/>
                    <a:pt x="12673" y="12673"/>
                  </a:cubicBezTo>
                  <a:cubicBezTo>
                    <a:pt x="20788" y="4559"/>
                    <a:pt x="31793" y="0"/>
                    <a:pt x="43269" y="0"/>
                  </a:cubicBez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36"/>
            <p:cNvSpPr txBox="1"/>
            <p:nvPr/>
          </p:nvSpPr>
          <p:spPr>
            <a:xfrm>
              <a:off x="0" y="-28575"/>
              <a:ext cx="2403300" cy="27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51" name="Google Shape;451;p36"/>
          <p:cNvGrpSpPr/>
          <p:nvPr/>
        </p:nvGrpSpPr>
        <p:grpSpPr>
          <a:xfrm>
            <a:off x="514350" y="2372091"/>
            <a:ext cx="5455818" cy="529654"/>
            <a:chOff x="0" y="-28575"/>
            <a:chExt cx="2403338" cy="279000"/>
          </a:xfrm>
        </p:grpSpPr>
        <p:sp>
          <p:nvSpPr>
            <p:cNvPr id="452" name="Google Shape;452;p36"/>
            <p:cNvSpPr/>
            <p:nvPr/>
          </p:nvSpPr>
          <p:spPr>
            <a:xfrm>
              <a:off x="0" y="0"/>
              <a:ext cx="2403338" cy="250367"/>
            </a:xfrm>
            <a:custGeom>
              <a:rect b="b" l="l" r="r" t="t"/>
              <a:pathLst>
                <a:path extrusionOk="0" h="250367" w="2403338">
                  <a:moveTo>
                    <a:pt x="43269" y="0"/>
                  </a:moveTo>
                  <a:lnTo>
                    <a:pt x="2360069" y="0"/>
                  </a:lnTo>
                  <a:cubicBezTo>
                    <a:pt x="2371544" y="0"/>
                    <a:pt x="2382550" y="4559"/>
                    <a:pt x="2390664" y="12673"/>
                  </a:cubicBezTo>
                  <a:cubicBezTo>
                    <a:pt x="2398779" y="20788"/>
                    <a:pt x="2403338" y="31793"/>
                    <a:pt x="2403338" y="43269"/>
                  </a:cubicBezTo>
                  <a:lnTo>
                    <a:pt x="2403338" y="207097"/>
                  </a:lnTo>
                  <a:cubicBezTo>
                    <a:pt x="2403338" y="218573"/>
                    <a:pt x="2398779" y="229579"/>
                    <a:pt x="2390664" y="237693"/>
                  </a:cubicBezTo>
                  <a:cubicBezTo>
                    <a:pt x="2382550" y="245808"/>
                    <a:pt x="2371544" y="250367"/>
                    <a:pt x="2360069" y="250367"/>
                  </a:cubicBezTo>
                  <a:lnTo>
                    <a:pt x="43269" y="250367"/>
                  </a:lnTo>
                  <a:cubicBezTo>
                    <a:pt x="31793" y="250367"/>
                    <a:pt x="20788" y="245808"/>
                    <a:pt x="12673" y="237693"/>
                  </a:cubicBezTo>
                  <a:cubicBezTo>
                    <a:pt x="4559" y="229579"/>
                    <a:pt x="0" y="218573"/>
                    <a:pt x="0" y="207097"/>
                  </a:cubicBezTo>
                  <a:lnTo>
                    <a:pt x="0" y="43269"/>
                  </a:lnTo>
                  <a:cubicBezTo>
                    <a:pt x="0" y="31793"/>
                    <a:pt x="4559" y="20788"/>
                    <a:pt x="12673" y="12673"/>
                  </a:cubicBezTo>
                  <a:cubicBezTo>
                    <a:pt x="20788" y="4559"/>
                    <a:pt x="31793" y="0"/>
                    <a:pt x="43269" y="0"/>
                  </a:cubicBez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36"/>
            <p:cNvSpPr txBox="1"/>
            <p:nvPr/>
          </p:nvSpPr>
          <p:spPr>
            <a:xfrm>
              <a:off x="0" y="-28575"/>
              <a:ext cx="2403300" cy="27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54" name="Google Shape;454;p36"/>
          <p:cNvGrpSpPr/>
          <p:nvPr/>
        </p:nvGrpSpPr>
        <p:grpSpPr>
          <a:xfrm>
            <a:off x="514350" y="3956722"/>
            <a:ext cx="5455818" cy="529654"/>
            <a:chOff x="0" y="-28575"/>
            <a:chExt cx="2403338" cy="279000"/>
          </a:xfrm>
        </p:grpSpPr>
        <p:sp>
          <p:nvSpPr>
            <p:cNvPr id="455" name="Google Shape;455;p36"/>
            <p:cNvSpPr/>
            <p:nvPr/>
          </p:nvSpPr>
          <p:spPr>
            <a:xfrm>
              <a:off x="0" y="0"/>
              <a:ext cx="2403338" cy="250367"/>
            </a:xfrm>
            <a:custGeom>
              <a:rect b="b" l="l" r="r" t="t"/>
              <a:pathLst>
                <a:path extrusionOk="0" h="250367" w="2403338">
                  <a:moveTo>
                    <a:pt x="43269" y="0"/>
                  </a:moveTo>
                  <a:lnTo>
                    <a:pt x="2360069" y="0"/>
                  </a:lnTo>
                  <a:cubicBezTo>
                    <a:pt x="2371544" y="0"/>
                    <a:pt x="2382550" y="4559"/>
                    <a:pt x="2390664" y="12673"/>
                  </a:cubicBezTo>
                  <a:cubicBezTo>
                    <a:pt x="2398779" y="20788"/>
                    <a:pt x="2403338" y="31793"/>
                    <a:pt x="2403338" y="43269"/>
                  </a:cubicBezTo>
                  <a:lnTo>
                    <a:pt x="2403338" y="207097"/>
                  </a:lnTo>
                  <a:cubicBezTo>
                    <a:pt x="2403338" y="218573"/>
                    <a:pt x="2398779" y="229579"/>
                    <a:pt x="2390664" y="237693"/>
                  </a:cubicBezTo>
                  <a:cubicBezTo>
                    <a:pt x="2382550" y="245808"/>
                    <a:pt x="2371544" y="250367"/>
                    <a:pt x="2360069" y="250367"/>
                  </a:cubicBezTo>
                  <a:lnTo>
                    <a:pt x="43269" y="250367"/>
                  </a:lnTo>
                  <a:cubicBezTo>
                    <a:pt x="31793" y="250367"/>
                    <a:pt x="20788" y="245808"/>
                    <a:pt x="12673" y="237693"/>
                  </a:cubicBezTo>
                  <a:cubicBezTo>
                    <a:pt x="4559" y="229579"/>
                    <a:pt x="0" y="218573"/>
                    <a:pt x="0" y="207097"/>
                  </a:cubicBezTo>
                  <a:lnTo>
                    <a:pt x="0" y="43269"/>
                  </a:lnTo>
                  <a:cubicBezTo>
                    <a:pt x="0" y="31793"/>
                    <a:pt x="4559" y="20788"/>
                    <a:pt x="12673" y="12673"/>
                  </a:cubicBezTo>
                  <a:cubicBezTo>
                    <a:pt x="20788" y="4559"/>
                    <a:pt x="31793" y="0"/>
                    <a:pt x="43269" y="0"/>
                  </a:cubicBez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36"/>
            <p:cNvSpPr txBox="1"/>
            <p:nvPr/>
          </p:nvSpPr>
          <p:spPr>
            <a:xfrm>
              <a:off x="0" y="-28575"/>
              <a:ext cx="2403300" cy="27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57" name="Google Shape;457;p36"/>
          <p:cNvSpPr/>
          <p:nvPr/>
        </p:nvSpPr>
        <p:spPr>
          <a:xfrm>
            <a:off x="514350" y="3218653"/>
            <a:ext cx="5455577" cy="475071"/>
          </a:xfrm>
          <a:custGeom>
            <a:rect b="b" l="l" r="r" t="t"/>
            <a:pathLst>
              <a:path extrusionOk="0" h="250367" w="2403338">
                <a:moveTo>
                  <a:pt x="43269" y="0"/>
                </a:moveTo>
                <a:lnTo>
                  <a:pt x="2360069" y="0"/>
                </a:lnTo>
                <a:cubicBezTo>
                  <a:pt x="2371544" y="0"/>
                  <a:pt x="2382550" y="4559"/>
                  <a:pt x="2390664" y="12673"/>
                </a:cubicBezTo>
                <a:cubicBezTo>
                  <a:pt x="2398779" y="20788"/>
                  <a:pt x="2403338" y="31793"/>
                  <a:pt x="2403338" y="43269"/>
                </a:cubicBezTo>
                <a:lnTo>
                  <a:pt x="2403338" y="207097"/>
                </a:lnTo>
                <a:cubicBezTo>
                  <a:pt x="2403338" y="218573"/>
                  <a:pt x="2398779" y="229579"/>
                  <a:pt x="2390664" y="237693"/>
                </a:cubicBezTo>
                <a:cubicBezTo>
                  <a:pt x="2382550" y="245808"/>
                  <a:pt x="2371544" y="250367"/>
                  <a:pt x="2360069" y="250367"/>
                </a:cubicBezTo>
                <a:lnTo>
                  <a:pt x="43269" y="250367"/>
                </a:lnTo>
                <a:cubicBezTo>
                  <a:pt x="31793" y="250367"/>
                  <a:pt x="20788" y="245808"/>
                  <a:pt x="12673" y="237693"/>
                </a:cubicBezTo>
                <a:cubicBezTo>
                  <a:pt x="4559" y="229579"/>
                  <a:pt x="0" y="218573"/>
                  <a:pt x="0" y="207097"/>
                </a:cubicBezTo>
                <a:lnTo>
                  <a:pt x="0" y="43269"/>
                </a:lnTo>
                <a:cubicBezTo>
                  <a:pt x="0" y="31793"/>
                  <a:pt x="4559" y="20788"/>
                  <a:pt x="12673" y="12673"/>
                </a:cubicBezTo>
                <a:cubicBezTo>
                  <a:pt x="20788" y="4559"/>
                  <a:pt x="31793" y="0"/>
                  <a:pt x="43269" y="0"/>
                </a:cubicBezTo>
                <a:close/>
              </a:path>
            </a:pathLst>
          </a:custGeom>
          <a:solidFill>
            <a:srgbClr val="D362A4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" name="Google Shape;458;p36"/>
          <p:cNvSpPr/>
          <p:nvPr/>
        </p:nvSpPr>
        <p:spPr>
          <a:xfrm rot="-1547762">
            <a:off x="7790323" y="4335817"/>
            <a:ext cx="1230707" cy="1166551"/>
          </a:xfrm>
          <a:custGeom>
            <a:rect b="b" l="l" r="r" t="t"/>
            <a:pathLst>
              <a:path extrusionOk="0" h="2334007" w="2462369">
                <a:moveTo>
                  <a:pt x="0" y="0"/>
                </a:moveTo>
                <a:lnTo>
                  <a:pt x="2462369" y="0"/>
                </a:lnTo>
                <a:lnTo>
                  <a:pt x="2462369" y="2334006"/>
                </a:lnTo>
                <a:lnTo>
                  <a:pt x="0" y="23340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59" name="Google Shape;459;p36"/>
          <p:cNvSpPr txBox="1"/>
          <p:nvPr/>
        </p:nvSpPr>
        <p:spPr>
          <a:xfrm>
            <a:off x="758951" y="1635075"/>
            <a:ext cx="39498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A. </a:t>
            </a:r>
            <a:r>
              <a:rPr b="1" lang="en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End-to-end conduits for querying data</a:t>
            </a:r>
            <a:endParaRPr b="1" sz="11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60" name="Google Shape;460;p36"/>
          <p:cNvSpPr txBox="1"/>
          <p:nvPr/>
        </p:nvSpPr>
        <p:spPr>
          <a:xfrm>
            <a:off x="758951" y="2414875"/>
            <a:ext cx="39498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B. </a:t>
            </a:r>
            <a:r>
              <a:rPr b="1" lang="en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Data connectors facilitating ingestion</a:t>
            </a:r>
            <a:endParaRPr b="1" sz="11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61" name="Google Shape;461;p36"/>
          <p:cNvSpPr txBox="1"/>
          <p:nvPr/>
        </p:nvSpPr>
        <p:spPr>
          <a:xfrm>
            <a:off x="782025" y="3219775"/>
            <a:ext cx="50070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C. </a:t>
            </a:r>
            <a:r>
              <a:rPr b="1" lang="en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Granular data entities representing "chunks" of source Documents</a:t>
            </a:r>
            <a:endParaRPr b="1" sz="11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62" name="Google Shape;462;p36"/>
          <p:cNvSpPr txBox="1"/>
          <p:nvPr/>
        </p:nvSpPr>
        <p:spPr>
          <a:xfrm>
            <a:off x="758951" y="4012050"/>
            <a:ext cx="39498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D. </a:t>
            </a:r>
            <a:r>
              <a:rPr b="1" lang="en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Automated decision-makers interacting with a toolkit</a:t>
            </a:r>
            <a:endParaRPr b="1" sz="11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463" name="Google Shape;463;p36"/>
          <p:cNvGrpSpPr/>
          <p:nvPr/>
        </p:nvGrpSpPr>
        <p:grpSpPr>
          <a:xfrm>
            <a:off x="0" y="127392"/>
            <a:ext cx="5738484" cy="716456"/>
            <a:chOff x="0" y="-28575"/>
            <a:chExt cx="3022800" cy="377400"/>
          </a:xfrm>
        </p:grpSpPr>
        <p:sp>
          <p:nvSpPr>
            <p:cNvPr id="464" name="Google Shape;464;p36"/>
            <p:cNvSpPr/>
            <p:nvPr/>
          </p:nvSpPr>
          <p:spPr>
            <a:xfrm>
              <a:off x="0" y="0"/>
              <a:ext cx="3022711" cy="348819"/>
            </a:xfrm>
            <a:custGeom>
              <a:rect b="b" l="l" r="r" t="t"/>
              <a:pathLst>
                <a:path extrusionOk="0" h="348819" w="3022711">
                  <a:moveTo>
                    <a:pt x="0" y="0"/>
                  </a:moveTo>
                  <a:lnTo>
                    <a:pt x="3022711" y="0"/>
                  </a:lnTo>
                  <a:lnTo>
                    <a:pt x="3022711" y="348819"/>
                  </a:lnTo>
                  <a:lnTo>
                    <a:pt x="0" y="348819"/>
                  </a:ln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</p:sp>
        <p:sp>
          <p:nvSpPr>
            <p:cNvPr id="465" name="Google Shape;465;p36"/>
            <p:cNvSpPr txBox="1"/>
            <p:nvPr/>
          </p:nvSpPr>
          <p:spPr>
            <a:xfrm>
              <a:off x="0" y="-28575"/>
              <a:ext cx="3022800" cy="37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66" name="Google Shape;466;p36"/>
          <p:cNvSpPr/>
          <p:nvPr/>
        </p:nvSpPr>
        <p:spPr>
          <a:xfrm>
            <a:off x="7823272" y="537403"/>
            <a:ext cx="152026" cy="195686"/>
          </a:xfrm>
          <a:custGeom>
            <a:rect b="b" l="l" r="r" t="t"/>
            <a:pathLst>
              <a:path extrusionOk="0" h="391372" w="304052">
                <a:moveTo>
                  <a:pt x="0" y="0"/>
                </a:moveTo>
                <a:lnTo>
                  <a:pt x="304052" y="0"/>
                </a:lnTo>
                <a:lnTo>
                  <a:pt x="304052" y="391372"/>
                </a:lnTo>
                <a:lnTo>
                  <a:pt x="0" y="3913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67" name="Google Shape;467;p36"/>
          <p:cNvSpPr txBox="1"/>
          <p:nvPr/>
        </p:nvSpPr>
        <p:spPr>
          <a:xfrm>
            <a:off x="514350" y="182000"/>
            <a:ext cx="49929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Final Quiz - Q3</a:t>
            </a:r>
            <a:endParaRPr sz="700"/>
          </a:p>
        </p:txBody>
      </p:sp>
      <p:sp>
        <p:nvSpPr>
          <p:cNvPr id="468" name="Google Shape;468;p36"/>
          <p:cNvSpPr txBox="1"/>
          <p:nvPr/>
        </p:nvSpPr>
        <p:spPr>
          <a:xfrm>
            <a:off x="514350" y="1083275"/>
            <a:ext cx="8303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What are Nodes?</a:t>
            </a:r>
            <a:endParaRPr b="1" sz="16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37"/>
          <p:cNvSpPr/>
          <p:nvPr/>
        </p:nvSpPr>
        <p:spPr>
          <a:xfrm>
            <a:off x="689886" y="4560241"/>
            <a:ext cx="138126" cy="137818"/>
          </a:xfrm>
          <a:custGeom>
            <a:rect b="b" l="l" r="r" t="t"/>
            <a:pathLst>
              <a:path extrusionOk="0" h="275636" w="276253">
                <a:moveTo>
                  <a:pt x="0" y="0"/>
                </a:moveTo>
                <a:lnTo>
                  <a:pt x="276252" y="0"/>
                </a:lnTo>
                <a:lnTo>
                  <a:pt x="276252" y="275636"/>
                </a:lnTo>
                <a:lnTo>
                  <a:pt x="0" y="2756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474" name="Google Shape;474;p37"/>
          <p:cNvGrpSpPr/>
          <p:nvPr/>
        </p:nvGrpSpPr>
        <p:grpSpPr>
          <a:xfrm>
            <a:off x="514350" y="1579775"/>
            <a:ext cx="5455818" cy="529654"/>
            <a:chOff x="0" y="-28575"/>
            <a:chExt cx="2403338" cy="279000"/>
          </a:xfrm>
        </p:grpSpPr>
        <p:sp>
          <p:nvSpPr>
            <p:cNvPr id="475" name="Google Shape;475;p37"/>
            <p:cNvSpPr/>
            <p:nvPr/>
          </p:nvSpPr>
          <p:spPr>
            <a:xfrm>
              <a:off x="0" y="0"/>
              <a:ext cx="2403338" cy="250367"/>
            </a:xfrm>
            <a:custGeom>
              <a:rect b="b" l="l" r="r" t="t"/>
              <a:pathLst>
                <a:path extrusionOk="0" h="250367" w="2403338">
                  <a:moveTo>
                    <a:pt x="43269" y="0"/>
                  </a:moveTo>
                  <a:lnTo>
                    <a:pt x="2360069" y="0"/>
                  </a:lnTo>
                  <a:cubicBezTo>
                    <a:pt x="2371544" y="0"/>
                    <a:pt x="2382550" y="4559"/>
                    <a:pt x="2390664" y="12673"/>
                  </a:cubicBezTo>
                  <a:cubicBezTo>
                    <a:pt x="2398779" y="20788"/>
                    <a:pt x="2403338" y="31793"/>
                    <a:pt x="2403338" y="43269"/>
                  </a:cubicBezTo>
                  <a:lnTo>
                    <a:pt x="2403338" y="207097"/>
                  </a:lnTo>
                  <a:cubicBezTo>
                    <a:pt x="2403338" y="218573"/>
                    <a:pt x="2398779" y="229579"/>
                    <a:pt x="2390664" y="237693"/>
                  </a:cubicBezTo>
                  <a:cubicBezTo>
                    <a:pt x="2382550" y="245808"/>
                    <a:pt x="2371544" y="250367"/>
                    <a:pt x="2360069" y="250367"/>
                  </a:cubicBezTo>
                  <a:lnTo>
                    <a:pt x="43269" y="250367"/>
                  </a:lnTo>
                  <a:cubicBezTo>
                    <a:pt x="31793" y="250367"/>
                    <a:pt x="20788" y="245808"/>
                    <a:pt x="12673" y="237693"/>
                  </a:cubicBezTo>
                  <a:cubicBezTo>
                    <a:pt x="4559" y="229579"/>
                    <a:pt x="0" y="218573"/>
                    <a:pt x="0" y="207097"/>
                  </a:cubicBezTo>
                  <a:lnTo>
                    <a:pt x="0" y="43269"/>
                  </a:lnTo>
                  <a:cubicBezTo>
                    <a:pt x="0" y="31793"/>
                    <a:pt x="4559" y="20788"/>
                    <a:pt x="12673" y="12673"/>
                  </a:cubicBezTo>
                  <a:cubicBezTo>
                    <a:pt x="20788" y="4559"/>
                    <a:pt x="31793" y="0"/>
                    <a:pt x="43269" y="0"/>
                  </a:cubicBez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37"/>
            <p:cNvSpPr txBox="1"/>
            <p:nvPr/>
          </p:nvSpPr>
          <p:spPr>
            <a:xfrm>
              <a:off x="0" y="-28575"/>
              <a:ext cx="2403300" cy="27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77" name="Google Shape;477;p37"/>
          <p:cNvGrpSpPr/>
          <p:nvPr/>
        </p:nvGrpSpPr>
        <p:grpSpPr>
          <a:xfrm>
            <a:off x="514350" y="2372091"/>
            <a:ext cx="5455818" cy="529654"/>
            <a:chOff x="0" y="-28575"/>
            <a:chExt cx="2403338" cy="279000"/>
          </a:xfrm>
        </p:grpSpPr>
        <p:sp>
          <p:nvSpPr>
            <p:cNvPr id="478" name="Google Shape;478;p37"/>
            <p:cNvSpPr/>
            <p:nvPr/>
          </p:nvSpPr>
          <p:spPr>
            <a:xfrm>
              <a:off x="0" y="0"/>
              <a:ext cx="2403338" cy="250367"/>
            </a:xfrm>
            <a:custGeom>
              <a:rect b="b" l="l" r="r" t="t"/>
              <a:pathLst>
                <a:path extrusionOk="0" h="250367" w="2403338">
                  <a:moveTo>
                    <a:pt x="43269" y="0"/>
                  </a:moveTo>
                  <a:lnTo>
                    <a:pt x="2360069" y="0"/>
                  </a:lnTo>
                  <a:cubicBezTo>
                    <a:pt x="2371544" y="0"/>
                    <a:pt x="2382550" y="4559"/>
                    <a:pt x="2390664" y="12673"/>
                  </a:cubicBezTo>
                  <a:cubicBezTo>
                    <a:pt x="2398779" y="20788"/>
                    <a:pt x="2403338" y="31793"/>
                    <a:pt x="2403338" y="43269"/>
                  </a:cubicBezTo>
                  <a:lnTo>
                    <a:pt x="2403338" y="207097"/>
                  </a:lnTo>
                  <a:cubicBezTo>
                    <a:pt x="2403338" y="218573"/>
                    <a:pt x="2398779" y="229579"/>
                    <a:pt x="2390664" y="237693"/>
                  </a:cubicBezTo>
                  <a:cubicBezTo>
                    <a:pt x="2382550" y="245808"/>
                    <a:pt x="2371544" y="250367"/>
                    <a:pt x="2360069" y="250367"/>
                  </a:cubicBezTo>
                  <a:lnTo>
                    <a:pt x="43269" y="250367"/>
                  </a:lnTo>
                  <a:cubicBezTo>
                    <a:pt x="31793" y="250367"/>
                    <a:pt x="20788" y="245808"/>
                    <a:pt x="12673" y="237693"/>
                  </a:cubicBezTo>
                  <a:cubicBezTo>
                    <a:pt x="4559" y="229579"/>
                    <a:pt x="0" y="218573"/>
                    <a:pt x="0" y="207097"/>
                  </a:cubicBezTo>
                  <a:lnTo>
                    <a:pt x="0" y="43269"/>
                  </a:lnTo>
                  <a:cubicBezTo>
                    <a:pt x="0" y="31793"/>
                    <a:pt x="4559" y="20788"/>
                    <a:pt x="12673" y="12673"/>
                  </a:cubicBezTo>
                  <a:cubicBezTo>
                    <a:pt x="20788" y="4559"/>
                    <a:pt x="31793" y="0"/>
                    <a:pt x="43269" y="0"/>
                  </a:cubicBez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37"/>
            <p:cNvSpPr txBox="1"/>
            <p:nvPr/>
          </p:nvSpPr>
          <p:spPr>
            <a:xfrm>
              <a:off x="0" y="-28575"/>
              <a:ext cx="2403300" cy="27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80" name="Google Shape;480;p37"/>
          <p:cNvGrpSpPr/>
          <p:nvPr/>
        </p:nvGrpSpPr>
        <p:grpSpPr>
          <a:xfrm>
            <a:off x="514350" y="3956722"/>
            <a:ext cx="5455818" cy="529654"/>
            <a:chOff x="0" y="-28575"/>
            <a:chExt cx="2403338" cy="279000"/>
          </a:xfrm>
        </p:grpSpPr>
        <p:sp>
          <p:nvSpPr>
            <p:cNvPr id="481" name="Google Shape;481;p37"/>
            <p:cNvSpPr/>
            <p:nvPr/>
          </p:nvSpPr>
          <p:spPr>
            <a:xfrm>
              <a:off x="0" y="0"/>
              <a:ext cx="2403338" cy="250367"/>
            </a:xfrm>
            <a:custGeom>
              <a:rect b="b" l="l" r="r" t="t"/>
              <a:pathLst>
                <a:path extrusionOk="0" h="250367" w="2403338">
                  <a:moveTo>
                    <a:pt x="43269" y="0"/>
                  </a:moveTo>
                  <a:lnTo>
                    <a:pt x="2360069" y="0"/>
                  </a:lnTo>
                  <a:cubicBezTo>
                    <a:pt x="2371544" y="0"/>
                    <a:pt x="2382550" y="4559"/>
                    <a:pt x="2390664" y="12673"/>
                  </a:cubicBezTo>
                  <a:cubicBezTo>
                    <a:pt x="2398779" y="20788"/>
                    <a:pt x="2403338" y="31793"/>
                    <a:pt x="2403338" y="43269"/>
                  </a:cubicBezTo>
                  <a:lnTo>
                    <a:pt x="2403338" y="207097"/>
                  </a:lnTo>
                  <a:cubicBezTo>
                    <a:pt x="2403338" y="218573"/>
                    <a:pt x="2398779" y="229579"/>
                    <a:pt x="2390664" y="237693"/>
                  </a:cubicBezTo>
                  <a:cubicBezTo>
                    <a:pt x="2382550" y="245808"/>
                    <a:pt x="2371544" y="250367"/>
                    <a:pt x="2360069" y="250367"/>
                  </a:cubicBezTo>
                  <a:lnTo>
                    <a:pt x="43269" y="250367"/>
                  </a:lnTo>
                  <a:cubicBezTo>
                    <a:pt x="31793" y="250367"/>
                    <a:pt x="20788" y="245808"/>
                    <a:pt x="12673" y="237693"/>
                  </a:cubicBezTo>
                  <a:cubicBezTo>
                    <a:pt x="4559" y="229579"/>
                    <a:pt x="0" y="218573"/>
                    <a:pt x="0" y="207097"/>
                  </a:cubicBezTo>
                  <a:lnTo>
                    <a:pt x="0" y="43269"/>
                  </a:lnTo>
                  <a:cubicBezTo>
                    <a:pt x="0" y="31793"/>
                    <a:pt x="4559" y="20788"/>
                    <a:pt x="12673" y="12673"/>
                  </a:cubicBezTo>
                  <a:cubicBezTo>
                    <a:pt x="20788" y="4559"/>
                    <a:pt x="31793" y="0"/>
                    <a:pt x="43269" y="0"/>
                  </a:cubicBez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37"/>
            <p:cNvSpPr txBox="1"/>
            <p:nvPr/>
          </p:nvSpPr>
          <p:spPr>
            <a:xfrm>
              <a:off x="0" y="-28575"/>
              <a:ext cx="2403300" cy="27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83" name="Google Shape;483;p37"/>
          <p:cNvSpPr/>
          <p:nvPr/>
        </p:nvSpPr>
        <p:spPr>
          <a:xfrm>
            <a:off x="514350" y="3218653"/>
            <a:ext cx="5455577" cy="475071"/>
          </a:xfrm>
          <a:custGeom>
            <a:rect b="b" l="l" r="r" t="t"/>
            <a:pathLst>
              <a:path extrusionOk="0" h="250367" w="2403338">
                <a:moveTo>
                  <a:pt x="43269" y="0"/>
                </a:moveTo>
                <a:lnTo>
                  <a:pt x="2360069" y="0"/>
                </a:lnTo>
                <a:cubicBezTo>
                  <a:pt x="2371544" y="0"/>
                  <a:pt x="2382550" y="4559"/>
                  <a:pt x="2390664" y="12673"/>
                </a:cubicBezTo>
                <a:cubicBezTo>
                  <a:pt x="2398779" y="20788"/>
                  <a:pt x="2403338" y="31793"/>
                  <a:pt x="2403338" y="43269"/>
                </a:cubicBezTo>
                <a:lnTo>
                  <a:pt x="2403338" y="207097"/>
                </a:lnTo>
                <a:cubicBezTo>
                  <a:pt x="2403338" y="218573"/>
                  <a:pt x="2398779" y="229579"/>
                  <a:pt x="2390664" y="237693"/>
                </a:cubicBezTo>
                <a:cubicBezTo>
                  <a:pt x="2382550" y="245808"/>
                  <a:pt x="2371544" y="250367"/>
                  <a:pt x="2360069" y="250367"/>
                </a:cubicBezTo>
                <a:lnTo>
                  <a:pt x="43269" y="250367"/>
                </a:lnTo>
                <a:cubicBezTo>
                  <a:pt x="31793" y="250367"/>
                  <a:pt x="20788" y="245808"/>
                  <a:pt x="12673" y="237693"/>
                </a:cubicBezTo>
                <a:cubicBezTo>
                  <a:pt x="4559" y="229579"/>
                  <a:pt x="0" y="218573"/>
                  <a:pt x="0" y="207097"/>
                </a:cubicBezTo>
                <a:lnTo>
                  <a:pt x="0" y="43269"/>
                </a:lnTo>
                <a:cubicBezTo>
                  <a:pt x="0" y="31793"/>
                  <a:pt x="4559" y="20788"/>
                  <a:pt x="12673" y="12673"/>
                </a:cubicBezTo>
                <a:cubicBezTo>
                  <a:pt x="20788" y="4559"/>
                  <a:pt x="31793" y="0"/>
                  <a:pt x="43269" y="0"/>
                </a:cubicBezTo>
                <a:close/>
              </a:path>
            </a:pathLst>
          </a:custGeom>
          <a:solidFill>
            <a:srgbClr val="539DC6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4" name="Google Shape;484;p37"/>
          <p:cNvSpPr/>
          <p:nvPr/>
        </p:nvSpPr>
        <p:spPr>
          <a:xfrm rot="-1547762">
            <a:off x="7790323" y="4335817"/>
            <a:ext cx="1230707" cy="1166551"/>
          </a:xfrm>
          <a:custGeom>
            <a:rect b="b" l="l" r="r" t="t"/>
            <a:pathLst>
              <a:path extrusionOk="0" h="2334007" w="2462369">
                <a:moveTo>
                  <a:pt x="0" y="0"/>
                </a:moveTo>
                <a:lnTo>
                  <a:pt x="2462369" y="0"/>
                </a:lnTo>
                <a:lnTo>
                  <a:pt x="2462369" y="2334006"/>
                </a:lnTo>
                <a:lnTo>
                  <a:pt x="0" y="23340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85" name="Google Shape;485;p37"/>
          <p:cNvSpPr txBox="1"/>
          <p:nvPr/>
        </p:nvSpPr>
        <p:spPr>
          <a:xfrm>
            <a:off x="758951" y="1635075"/>
            <a:ext cx="39498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A. End-to-end conduits for querying data</a:t>
            </a:r>
            <a:endParaRPr b="1" sz="11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86" name="Google Shape;486;p37"/>
          <p:cNvSpPr txBox="1"/>
          <p:nvPr/>
        </p:nvSpPr>
        <p:spPr>
          <a:xfrm>
            <a:off x="758951" y="2414875"/>
            <a:ext cx="39498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B. Data connectors facilitating ingestion</a:t>
            </a:r>
            <a:endParaRPr b="1" sz="11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87" name="Google Shape;487;p37"/>
          <p:cNvSpPr txBox="1"/>
          <p:nvPr/>
        </p:nvSpPr>
        <p:spPr>
          <a:xfrm>
            <a:off x="782025" y="3219775"/>
            <a:ext cx="50070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C. Granular data entities representing "chunks" of source Documents</a:t>
            </a:r>
            <a:endParaRPr b="1" sz="11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88" name="Google Shape;488;p37"/>
          <p:cNvSpPr txBox="1"/>
          <p:nvPr/>
        </p:nvSpPr>
        <p:spPr>
          <a:xfrm>
            <a:off x="758951" y="4012050"/>
            <a:ext cx="39498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D. Automated decision-makers interacting with a toolkit</a:t>
            </a:r>
            <a:endParaRPr b="1" sz="11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489" name="Google Shape;489;p37"/>
          <p:cNvGrpSpPr/>
          <p:nvPr/>
        </p:nvGrpSpPr>
        <p:grpSpPr>
          <a:xfrm>
            <a:off x="0" y="127392"/>
            <a:ext cx="5738484" cy="716456"/>
            <a:chOff x="0" y="-28575"/>
            <a:chExt cx="3022800" cy="377400"/>
          </a:xfrm>
        </p:grpSpPr>
        <p:sp>
          <p:nvSpPr>
            <p:cNvPr id="490" name="Google Shape;490;p37"/>
            <p:cNvSpPr/>
            <p:nvPr/>
          </p:nvSpPr>
          <p:spPr>
            <a:xfrm>
              <a:off x="0" y="0"/>
              <a:ext cx="3022711" cy="348819"/>
            </a:xfrm>
            <a:custGeom>
              <a:rect b="b" l="l" r="r" t="t"/>
              <a:pathLst>
                <a:path extrusionOk="0" h="348819" w="3022711">
                  <a:moveTo>
                    <a:pt x="0" y="0"/>
                  </a:moveTo>
                  <a:lnTo>
                    <a:pt x="3022711" y="0"/>
                  </a:lnTo>
                  <a:lnTo>
                    <a:pt x="3022711" y="348819"/>
                  </a:lnTo>
                  <a:lnTo>
                    <a:pt x="0" y="348819"/>
                  </a:ln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</p:sp>
        <p:sp>
          <p:nvSpPr>
            <p:cNvPr id="491" name="Google Shape;491;p37"/>
            <p:cNvSpPr txBox="1"/>
            <p:nvPr/>
          </p:nvSpPr>
          <p:spPr>
            <a:xfrm>
              <a:off x="0" y="-28575"/>
              <a:ext cx="3022800" cy="37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92" name="Google Shape;492;p37"/>
          <p:cNvSpPr/>
          <p:nvPr/>
        </p:nvSpPr>
        <p:spPr>
          <a:xfrm>
            <a:off x="7823272" y="537403"/>
            <a:ext cx="152026" cy="195686"/>
          </a:xfrm>
          <a:custGeom>
            <a:rect b="b" l="l" r="r" t="t"/>
            <a:pathLst>
              <a:path extrusionOk="0" h="391372" w="304052">
                <a:moveTo>
                  <a:pt x="0" y="0"/>
                </a:moveTo>
                <a:lnTo>
                  <a:pt x="304052" y="0"/>
                </a:lnTo>
                <a:lnTo>
                  <a:pt x="304052" y="391372"/>
                </a:lnTo>
                <a:lnTo>
                  <a:pt x="0" y="3913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93" name="Google Shape;493;p37"/>
          <p:cNvSpPr txBox="1"/>
          <p:nvPr/>
        </p:nvSpPr>
        <p:spPr>
          <a:xfrm>
            <a:off x="514350" y="182000"/>
            <a:ext cx="49929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Final Quiz - Q3</a:t>
            </a:r>
            <a:endParaRPr sz="700"/>
          </a:p>
        </p:txBody>
      </p:sp>
      <p:sp>
        <p:nvSpPr>
          <p:cNvPr id="494" name="Google Shape;494;p37"/>
          <p:cNvSpPr txBox="1"/>
          <p:nvPr/>
        </p:nvSpPr>
        <p:spPr>
          <a:xfrm>
            <a:off x="514350" y="1083275"/>
            <a:ext cx="8303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What are Nodes?</a:t>
            </a:r>
            <a:endParaRPr b="1" sz="16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38"/>
          <p:cNvSpPr/>
          <p:nvPr/>
        </p:nvSpPr>
        <p:spPr>
          <a:xfrm>
            <a:off x="689886" y="4560241"/>
            <a:ext cx="138126" cy="137818"/>
          </a:xfrm>
          <a:custGeom>
            <a:rect b="b" l="l" r="r" t="t"/>
            <a:pathLst>
              <a:path extrusionOk="0" h="275636" w="276253">
                <a:moveTo>
                  <a:pt x="0" y="0"/>
                </a:moveTo>
                <a:lnTo>
                  <a:pt x="276252" y="0"/>
                </a:lnTo>
                <a:lnTo>
                  <a:pt x="276252" y="275636"/>
                </a:lnTo>
                <a:lnTo>
                  <a:pt x="0" y="2756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500" name="Google Shape;500;p38"/>
          <p:cNvGrpSpPr/>
          <p:nvPr/>
        </p:nvGrpSpPr>
        <p:grpSpPr>
          <a:xfrm>
            <a:off x="514350" y="1579775"/>
            <a:ext cx="4992935" cy="529654"/>
            <a:chOff x="0" y="-28575"/>
            <a:chExt cx="2403338" cy="279000"/>
          </a:xfrm>
        </p:grpSpPr>
        <p:sp>
          <p:nvSpPr>
            <p:cNvPr id="501" name="Google Shape;501;p38"/>
            <p:cNvSpPr/>
            <p:nvPr/>
          </p:nvSpPr>
          <p:spPr>
            <a:xfrm>
              <a:off x="0" y="0"/>
              <a:ext cx="2403338" cy="250367"/>
            </a:xfrm>
            <a:custGeom>
              <a:rect b="b" l="l" r="r" t="t"/>
              <a:pathLst>
                <a:path extrusionOk="0" h="250367" w="2403338">
                  <a:moveTo>
                    <a:pt x="43269" y="0"/>
                  </a:moveTo>
                  <a:lnTo>
                    <a:pt x="2360069" y="0"/>
                  </a:lnTo>
                  <a:cubicBezTo>
                    <a:pt x="2371544" y="0"/>
                    <a:pt x="2382550" y="4559"/>
                    <a:pt x="2390664" y="12673"/>
                  </a:cubicBezTo>
                  <a:cubicBezTo>
                    <a:pt x="2398779" y="20788"/>
                    <a:pt x="2403338" y="31793"/>
                    <a:pt x="2403338" y="43269"/>
                  </a:cubicBezTo>
                  <a:lnTo>
                    <a:pt x="2403338" y="207097"/>
                  </a:lnTo>
                  <a:cubicBezTo>
                    <a:pt x="2403338" y="218573"/>
                    <a:pt x="2398779" y="229579"/>
                    <a:pt x="2390664" y="237693"/>
                  </a:cubicBezTo>
                  <a:cubicBezTo>
                    <a:pt x="2382550" y="245808"/>
                    <a:pt x="2371544" y="250367"/>
                    <a:pt x="2360069" y="250367"/>
                  </a:cubicBezTo>
                  <a:lnTo>
                    <a:pt x="43269" y="250367"/>
                  </a:lnTo>
                  <a:cubicBezTo>
                    <a:pt x="31793" y="250367"/>
                    <a:pt x="20788" y="245808"/>
                    <a:pt x="12673" y="237693"/>
                  </a:cubicBezTo>
                  <a:cubicBezTo>
                    <a:pt x="4559" y="229579"/>
                    <a:pt x="0" y="218573"/>
                    <a:pt x="0" y="207097"/>
                  </a:cubicBezTo>
                  <a:lnTo>
                    <a:pt x="0" y="43269"/>
                  </a:lnTo>
                  <a:cubicBezTo>
                    <a:pt x="0" y="31793"/>
                    <a:pt x="4559" y="20788"/>
                    <a:pt x="12673" y="12673"/>
                  </a:cubicBezTo>
                  <a:cubicBezTo>
                    <a:pt x="20788" y="4559"/>
                    <a:pt x="31793" y="0"/>
                    <a:pt x="43269" y="0"/>
                  </a:cubicBez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38"/>
            <p:cNvSpPr txBox="1"/>
            <p:nvPr/>
          </p:nvSpPr>
          <p:spPr>
            <a:xfrm>
              <a:off x="0" y="-28575"/>
              <a:ext cx="2403300" cy="27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03" name="Google Shape;503;p38"/>
          <p:cNvSpPr/>
          <p:nvPr/>
        </p:nvSpPr>
        <p:spPr>
          <a:xfrm>
            <a:off x="514350" y="2426337"/>
            <a:ext cx="4992935" cy="475297"/>
          </a:xfrm>
          <a:custGeom>
            <a:rect b="b" l="l" r="r" t="t"/>
            <a:pathLst>
              <a:path extrusionOk="0" h="250367" w="2403338">
                <a:moveTo>
                  <a:pt x="43269" y="0"/>
                </a:moveTo>
                <a:lnTo>
                  <a:pt x="2360069" y="0"/>
                </a:lnTo>
                <a:cubicBezTo>
                  <a:pt x="2371544" y="0"/>
                  <a:pt x="2382550" y="4559"/>
                  <a:pt x="2390664" y="12673"/>
                </a:cubicBezTo>
                <a:cubicBezTo>
                  <a:pt x="2398779" y="20788"/>
                  <a:pt x="2403338" y="31793"/>
                  <a:pt x="2403338" y="43269"/>
                </a:cubicBezTo>
                <a:lnTo>
                  <a:pt x="2403338" y="207097"/>
                </a:lnTo>
                <a:cubicBezTo>
                  <a:pt x="2403338" y="218573"/>
                  <a:pt x="2398779" y="229579"/>
                  <a:pt x="2390664" y="237693"/>
                </a:cubicBezTo>
                <a:cubicBezTo>
                  <a:pt x="2382550" y="245808"/>
                  <a:pt x="2371544" y="250367"/>
                  <a:pt x="2360069" y="250367"/>
                </a:cubicBezTo>
                <a:lnTo>
                  <a:pt x="43269" y="250367"/>
                </a:lnTo>
                <a:cubicBezTo>
                  <a:pt x="31793" y="250367"/>
                  <a:pt x="20788" y="245808"/>
                  <a:pt x="12673" y="237693"/>
                </a:cubicBezTo>
                <a:cubicBezTo>
                  <a:pt x="4559" y="229579"/>
                  <a:pt x="0" y="218573"/>
                  <a:pt x="0" y="207097"/>
                </a:cubicBezTo>
                <a:lnTo>
                  <a:pt x="0" y="43269"/>
                </a:lnTo>
                <a:cubicBezTo>
                  <a:pt x="0" y="31793"/>
                  <a:pt x="4559" y="20788"/>
                  <a:pt x="12673" y="12673"/>
                </a:cubicBezTo>
                <a:cubicBezTo>
                  <a:pt x="20788" y="4559"/>
                  <a:pt x="31793" y="0"/>
                  <a:pt x="43269" y="0"/>
                </a:cubicBezTo>
                <a:close/>
              </a:path>
            </a:pathLst>
          </a:custGeom>
          <a:solidFill>
            <a:srgbClr val="D362A4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04" name="Google Shape;504;p38"/>
          <p:cNvGrpSpPr/>
          <p:nvPr/>
        </p:nvGrpSpPr>
        <p:grpSpPr>
          <a:xfrm>
            <a:off x="514350" y="3956722"/>
            <a:ext cx="4992935" cy="529654"/>
            <a:chOff x="0" y="-28575"/>
            <a:chExt cx="2403338" cy="279000"/>
          </a:xfrm>
        </p:grpSpPr>
        <p:sp>
          <p:nvSpPr>
            <p:cNvPr id="505" name="Google Shape;505;p38"/>
            <p:cNvSpPr/>
            <p:nvPr/>
          </p:nvSpPr>
          <p:spPr>
            <a:xfrm>
              <a:off x="0" y="0"/>
              <a:ext cx="2403338" cy="250367"/>
            </a:xfrm>
            <a:custGeom>
              <a:rect b="b" l="l" r="r" t="t"/>
              <a:pathLst>
                <a:path extrusionOk="0" h="250367" w="2403338">
                  <a:moveTo>
                    <a:pt x="43269" y="0"/>
                  </a:moveTo>
                  <a:lnTo>
                    <a:pt x="2360069" y="0"/>
                  </a:lnTo>
                  <a:cubicBezTo>
                    <a:pt x="2371544" y="0"/>
                    <a:pt x="2382550" y="4559"/>
                    <a:pt x="2390664" y="12673"/>
                  </a:cubicBezTo>
                  <a:cubicBezTo>
                    <a:pt x="2398779" y="20788"/>
                    <a:pt x="2403338" y="31793"/>
                    <a:pt x="2403338" y="43269"/>
                  </a:cubicBezTo>
                  <a:lnTo>
                    <a:pt x="2403338" y="207097"/>
                  </a:lnTo>
                  <a:cubicBezTo>
                    <a:pt x="2403338" y="218573"/>
                    <a:pt x="2398779" y="229579"/>
                    <a:pt x="2390664" y="237693"/>
                  </a:cubicBezTo>
                  <a:cubicBezTo>
                    <a:pt x="2382550" y="245808"/>
                    <a:pt x="2371544" y="250367"/>
                    <a:pt x="2360069" y="250367"/>
                  </a:cubicBezTo>
                  <a:lnTo>
                    <a:pt x="43269" y="250367"/>
                  </a:lnTo>
                  <a:cubicBezTo>
                    <a:pt x="31793" y="250367"/>
                    <a:pt x="20788" y="245808"/>
                    <a:pt x="12673" y="237693"/>
                  </a:cubicBezTo>
                  <a:cubicBezTo>
                    <a:pt x="4559" y="229579"/>
                    <a:pt x="0" y="218573"/>
                    <a:pt x="0" y="207097"/>
                  </a:cubicBezTo>
                  <a:lnTo>
                    <a:pt x="0" y="43269"/>
                  </a:lnTo>
                  <a:cubicBezTo>
                    <a:pt x="0" y="31793"/>
                    <a:pt x="4559" y="20788"/>
                    <a:pt x="12673" y="12673"/>
                  </a:cubicBezTo>
                  <a:cubicBezTo>
                    <a:pt x="20788" y="4559"/>
                    <a:pt x="31793" y="0"/>
                    <a:pt x="43269" y="0"/>
                  </a:cubicBez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38"/>
            <p:cNvSpPr txBox="1"/>
            <p:nvPr/>
          </p:nvSpPr>
          <p:spPr>
            <a:xfrm>
              <a:off x="0" y="-28575"/>
              <a:ext cx="2403300" cy="27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07" name="Google Shape;507;p38"/>
          <p:cNvSpPr/>
          <p:nvPr/>
        </p:nvSpPr>
        <p:spPr>
          <a:xfrm>
            <a:off x="514350" y="3218653"/>
            <a:ext cx="4992935" cy="475071"/>
          </a:xfrm>
          <a:custGeom>
            <a:rect b="b" l="l" r="r" t="t"/>
            <a:pathLst>
              <a:path extrusionOk="0" h="250367" w="2403338">
                <a:moveTo>
                  <a:pt x="43269" y="0"/>
                </a:moveTo>
                <a:lnTo>
                  <a:pt x="2360069" y="0"/>
                </a:lnTo>
                <a:cubicBezTo>
                  <a:pt x="2371544" y="0"/>
                  <a:pt x="2382550" y="4559"/>
                  <a:pt x="2390664" y="12673"/>
                </a:cubicBezTo>
                <a:cubicBezTo>
                  <a:pt x="2398779" y="20788"/>
                  <a:pt x="2403338" y="31793"/>
                  <a:pt x="2403338" y="43269"/>
                </a:cubicBezTo>
                <a:lnTo>
                  <a:pt x="2403338" y="207097"/>
                </a:lnTo>
                <a:cubicBezTo>
                  <a:pt x="2403338" y="218573"/>
                  <a:pt x="2398779" y="229579"/>
                  <a:pt x="2390664" y="237693"/>
                </a:cubicBezTo>
                <a:cubicBezTo>
                  <a:pt x="2382550" y="245808"/>
                  <a:pt x="2371544" y="250367"/>
                  <a:pt x="2360069" y="250367"/>
                </a:cubicBezTo>
                <a:lnTo>
                  <a:pt x="43269" y="250367"/>
                </a:lnTo>
                <a:cubicBezTo>
                  <a:pt x="31793" y="250367"/>
                  <a:pt x="20788" y="245808"/>
                  <a:pt x="12673" y="237693"/>
                </a:cubicBezTo>
                <a:cubicBezTo>
                  <a:pt x="4559" y="229579"/>
                  <a:pt x="0" y="218573"/>
                  <a:pt x="0" y="207097"/>
                </a:cubicBezTo>
                <a:lnTo>
                  <a:pt x="0" y="43269"/>
                </a:lnTo>
                <a:cubicBezTo>
                  <a:pt x="0" y="31793"/>
                  <a:pt x="4559" y="20788"/>
                  <a:pt x="12673" y="12673"/>
                </a:cubicBezTo>
                <a:cubicBezTo>
                  <a:pt x="20788" y="4559"/>
                  <a:pt x="31793" y="0"/>
                  <a:pt x="43269" y="0"/>
                </a:cubicBezTo>
                <a:close/>
              </a:path>
            </a:pathLst>
          </a:custGeom>
          <a:solidFill>
            <a:srgbClr val="D362A4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8" name="Google Shape;508;p38"/>
          <p:cNvSpPr/>
          <p:nvPr/>
        </p:nvSpPr>
        <p:spPr>
          <a:xfrm rot="-1547762">
            <a:off x="7790323" y="4335817"/>
            <a:ext cx="1230707" cy="1166551"/>
          </a:xfrm>
          <a:custGeom>
            <a:rect b="b" l="l" r="r" t="t"/>
            <a:pathLst>
              <a:path extrusionOk="0" h="2334007" w="2462369">
                <a:moveTo>
                  <a:pt x="0" y="0"/>
                </a:moveTo>
                <a:lnTo>
                  <a:pt x="2462369" y="0"/>
                </a:lnTo>
                <a:lnTo>
                  <a:pt x="2462369" y="2334006"/>
                </a:lnTo>
                <a:lnTo>
                  <a:pt x="0" y="23340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09" name="Google Shape;509;p38"/>
          <p:cNvSpPr txBox="1"/>
          <p:nvPr/>
        </p:nvSpPr>
        <p:spPr>
          <a:xfrm>
            <a:off x="759317" y="1635078"/>
            <a:ext cx="39558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A. </a:t>
            </a:r>
            <a:r>
              <a:rPr b="1" lang="en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Conducting web scraping</a:t>
            </a:r>
            <a:endParaRPr b="1" sz="11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10" name="Google Shape;510;p38"/>
          <p:cNvSpPr txBox="1"/>
          <p:nvPr/>
        </p:nvSpPr>
        <p:spPr>
          <a:xfrm>
            <a:off x="759317" y="2414876"/>
            <a:ext cx="39558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B. </a:t>
            </a:r>
            <a:r>
              <a:rPr b="1" lang="en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Transforming Documents into Nodes</a:t>
            </a:r>
            <a:endParaRPr b="1" sz="11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11" name="Google Shape;511;p38"/>
          <p:cNvSpPr txBox="1"/>
          <p:nvPr/>
        </p:nvSpPr>
        <p:spPr>
          <a:xfrm>
            <a:off x="759317" y="3219775"/>
            <a:ext cx="44940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C. </a:t>
            </a:r>
            <a:r>
              <a:rPr b="1" lang="en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Orchestrating data retrieval across multiple knowledge bases</a:t>
            </a:r>
            <a:endParaRPr b="1" sz="11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12" name="Google Shape;512;p38"/>
          <p:cNvSpPr txBox="1"/>
          <p:nvPr/>
        </p:nvSpPr>
        <p:spPr>
          <a:xfrm>
            <a:off x="759317" y="4012049"/>
            <a:ext cx="39558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D. </a:t>
            </a:r>
            <a:r>
              <a:rPr b="1" lang="en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Generating automated decisions</a:t>
            </a:r>
            <a:endParaRPr b="1" sz="11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513" name="Google Shape;513;p38"/>
          <p:cNvGrpSpPr/>
          <p:nvPr/>
        </p:nvGrpSpPr>
        <p:grpSpPr>
          <a:xfrm>
            <a:off x="0" y="127392"/>
            <a:ext cx="5738484" cy="716456"/>
            <a:chOff x="0" y="-28575"/>
            <a:chExt cx="3022800" cy="377400"/>
          </a:xfrm>
        </p:grpSpPr>
        <p:sp>
          <p:nvSpPr>
            <p:cNvPr id="514" name="Google Shape;514;p38"/>
            <p:cNvSpPr/>
            <p:nvPr/>
          </p:nvSpPr>
          <p:spPr>
            <a:xfrm>
              <a:off x="0" y="0"/>
              <a:ext cx="3022711" cy="348819"/>
            </a:xfrm>
            <a:custGeom>
              <a:rect b="b" l="l" r="r" t="t"/>
              <a:pathLst>
                <a:path extrusionOk="0" h="348819" w="3022711">
                  <a:moveTo>
                    <a:pt x="0" y="0"/>
                  </a:moveTo>
                  <a:lnTo>
                    <a:pt x="3022711" y="0"/>
                  </a:lnTo>
                  <a:lnTo>
                    <a:pt x="3022711" y="348819"/>
                  </a:lnTo>
                  <a:lnTo>
                    <a:pt x="0" y="348819"/>
                  </a:ln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</p:sp>
        <p:sp>
          <p:nvSpPr>
            <p:cNvPr id="515" name="Google Shape;515;p38"/>
            <p:cNvSpPr txBox="1"/>
            <p:nvPr/>
          </p:nvSpPr>
          <p:spPr>
            <a:xfrm>
              <a:off x="0" y="-28575"/>
              <a:ext cx="3022800" cy="37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16" name="Google Shape;516;p38"/>
          <p:cNvSpPr/>
          <p:nvPr/>
        </p:nvSpPr>
        <p:spPr>
          <a:xfrm>
            <a:off x="7823272" y="537403"/>
            <a:ext cx="152026" cy="195686"/>
          </a:xfrm>
          <a:custGeom>
            <a:rect b="b" l="l" r="r" t="t"/>
            <a:pathLst>
              <a:path extrusionOk="0" h="391372" w="304052">
                <a:moveTo>
                  <a:pt x="0" y="0"/>
                </a:moveTo>
                <a:lnTo>
                  <a:pt x="304052" y="0"/>
                </a:lnTo>
                <a:lnTo>
                  <a:pt x="304052" y="391372"/>
                </a:lnTo>
                <a:lnTo>
                  <a:pt x="0" y="3913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17" name="Google Shape;517;p38"/>
          <p:cNvSpPr txBox="1"/>
          <p:nvPr/>
        </p:nvSpPr>
        <p:spPr>
          <a:xfrm>
            <a:off x="514350" y="182000"/>
            <a:ext cx="49929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Final Quiz - Q4</a:t>
            </a:r>
            <a:endParaRPr sz="700"/>
          </a:p>
        </p:txBody>
      </p:sp>
      <p:sp>
        <p:nvSpPr>
          <p:cNvPr id="518" name="Google Shape;518;p38"/>
          <p:cNvSpPr txBox="1"/>
          <p:nvPr/>
        </p:nvSpPr>
        <p:spPr>
          <a:xfrm>
            <a:off x="514350" y="1083275"/>
            <a:ext cx="8303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What is the primary purpose of NodeParser classes in LlamaIndex?</a:t>
            </a:r>
            <a:endParaRPr b="1" sz="16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39"/>
          <p:cNvSpPr/>
          <p:nvPr/>
        </p:nvSpPr>
        <p:spPr>
          <a:xfrm>
            <a:off x="689886" y="4560241"/>
            <a:ext cx="138126" cy="137818"/>
          </a:xfrm>
          <a:custGeom>
            <a:rect b="b" l="l" r="r" t="t"/>
            <a:pathLst>
              <a:path extrusionOk="0" h="275636" w="276253">
                <a:moveTo>
                  <a:pt x="0" y="0"/>
                </a:moveTo>
                <a:lnTo>
                  <a:pt x="276252" y="0"/>
                </a:lnTo>
                <a:lnTo>
                  <a:pt x="276252" y="275636"/>
                </a:lnTo>
                <a:lnTo>
                  <a:pt x="0" y="2756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524" name="Google Shape;524;p39"/>
          <p:cNvGrpSpPr/>
          <p:nvPr/>
        </p:nvGrpSpPr>
        <p:grpSpPr>
          <a:xfrm>
            <a:off x="514350" y="1579775"/>
            <a:ext cx="4992935" cy="529654"/>
            <a:chOff x="0" y="-28575"/>
            <a:chExt cx="2403338" cy="279000"/>
          </a:xfrm>
        </p:grpSpPr>
        <p:sp>
          <p:nvSpPr>
            <p:cNvPr id="525" name="Google Shape;525;p39"/>
            <p:cNvSpPr/>
            <p:nvPr/>
          </p:nvSpPr>
          <p:spPr>
            <a:xfrm>
              <a:off x="0" y="0"/>
              <a:ext cx="2403338" cy="250367"/>
            </a:xfrm>
            <a:custGeom>
              <a:rect b="b" l="l" r="r" t="t"/>
              <a:pathLst>
                <a:path extrusionOk="0" h="250367" w="2403338">
                  <a:moveTo>
                    <a:pt x="43269" y="0"/>
                  </a:moveTo>
                  <a:lnTo>
                    <a:pt x="2360069" y="0"/>
                  </a:lnTo>
                  <a:cubicBezTo>
                    <a:pt x="2371544" y="0"/>
                    <a:pt x="2382550" y="4559"/>
                    <a:pt x="2390664" y="12673"/>
                  </a:cubicBezTo>
                  <a:cubicBezTo>
                    <a:pt x="2398779" y="20788"/>
                    <a:pt x="2403338" y="31793"/>
                    <a:pt x="2403338" y="43269"/>
                  </a:cubicBezTo>
                  <a:lnTo>
                    <a:pt x="2403338" y="207097"/>
                  </a:lnTo>
                  <a:cubicBezTo>
                    <a:pt x="2403338" y="218573"/>
                    <a:pt x="2398779" y="229579"/>
                    <a:pt x="2390664" y="237693"/>
                  </a:cubicBezTo>
                  <a:cubicBezTo>
                    <a:pt x="2382550" y="245808"/>
                    <a:pt x="2371544" y="250367"/>
                    <a:pt x="2360069" y="250367"/>
                  </a:cubicBezTo>
                  <a:lnTo>
                    <a:pt x="43269" y="250367"/>
                  </a:lnTo>
                  <a:cubicBezTo>
                    <a:pt x="31793" y="250367"/>
                    <a:pt x="20788" y="245808"/>
                    <a:pt x="12673" y="237693"/>
                  </a:cubicBezTo>
                  <a:cubicBezTo>
                    <a:pt x="4559" y="229579"/>
                    <a:pt x="0" y="218573"/>
                    <a:pt x="0" y="207097"/>
                  </a:cubicBezTo>
                  <a:lnTo>
                    <a:pt x="0" y="43269"/>
                  </a:lnTo>
                  <a:cubicBezTo>
                    <a:pt x="0" y="31793"/>
                    <a:pt x="4559" y="20788"/>
                    <a:pt x="12673" y="12673"/>
                  </a:cubicBezTo>
                  <a:cubicBezTo>
                    <a:pt x="20788" y="4559"/>
                    <a:pt x="31793" y="0"/>
                    <a:pt x="43269" y="0"/>
                  </a:cubicBez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39"/>
            <p:cNvSpPr txBox="1"/>
            <p:nvPr/>
          </p:nvSpPr>
          <p:spPr>
            <a:xfrm>
              <a:off x="0" y="-28575"/>
              <a:ext cx="2403300" cy="27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27" name="Google Shape;527;p39"/>
          <p:cNvSpPr/>
          <p:nvPr/>
        </p:nvSpPr>
        <p:spPr>
          <a:xfrm>
            <a:off x="514350" y="2426337"/>
            <a:ext cx="4992935" cy="475071"/>
          </a:xfrm>
          <a:custGeom>
            <a:rect b="b" l="l" r="r" t="t"/>
            <a:pathLst>
              <a:path extrusionOk="0" h="250367" w="2403338">
                <a:moveTo>
                  <a:pt x="43269" y="0"/>
                </a:moveTo>
                <a:lnTo>
                  <a:pt x="2360069" y="0"/>
                </a:lnTo>
                <a:cubicBezTo>
                  <a:pt x="2371544" y="0"/>
                  <a:pt x="2382550" y="4559"/>
                  <a:pt x="2390664" y="12673"/>
                </a:cubicBezTo>
                <a:cubicBezTo>
                  <a:pt x="2398779" y="20788"/>
                  <a:pt x="2403338" y="31793"/>
                  <a:pt x="2403338" y="43269"/>
                </a:cubicBezTo>
                <a:lnTo>
                  <a:pt x="2403338" y="207097"/>
                </a:lnTo>
                <a:cubicBezTo>
                  <a:pt x="2403338" y="218573"/>
                  <a:pt x="2398779" y="229579"/>
                  <a:pt x="2390664" y="237693"/>
                </a:cubicBezTo>
                <a:cubicBezTo>
                  <a:pt x="2382550" y="245808"/>
                  <a:pt x="2371544" y="250367"/>
                  <a:pt x="2360069" y="250367"/>
                </a:cubicBezTo>
                <a:lnTo>
                  <a:pt x="43269" y="250367"/>
                </a:lnTo>
                <a:cubicBezTo>
                  <a:pt x="31793" y="250367"/>
                  <a:pt x="20788" y="245808"/>
                  <a:pt x="12673" y="237693"/>
                </a:cubicBezTo>
                <a:cubicBezTo>
                  <a:pt x="4559" y="229579"/>
                  <a:pt x="0" y="218573"/>
                  <a:pt x="0" y="207097"/>
                </a:cubicBezTo>
                <a:lnTo>
                  <a:pt x="0" y="43269"/>
                </a:lnTo>
                <a:cubicBezTo>
                  <a:pt x="0" y="31793"/>
                  <a:pt x="4559" y="20788"/>
                  <a:pt x="12673" y="12673"/>
                </a:cubicBezTo>
                <a:cubicBezTo>
                  <a:pt x="20788" y="4559"/>
                  <a:pt x="31793" y="0"/>
                  <a:pt x="43269" y="0"/>
                </a:cubicBezTo>
                <a:close/>
              </a:path>
            </a:pathLst>
          </a:custGeom>
          <a:solidFill>
            <a:srgbClr val="539DC6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28" name="Google Shape;528;p39"/>
          <p:cNvGrpSpPr/>
          <p:nvPr/>
        </p:nvGrpSpPr>
        <p:grpSpPr>
          <a:xfrm>
            <a:off x="514350" y="3956722"/>
            <a:ext cx="4992935" cy="529654"/>
            <a:chOff x="0" y="-28575"/>
            <a:chExt cx="2403338" cy="279000"/>
          </a:xfrm>
        </p:grpSpPr>
        <p:sp>
          <p:nvSpPr>
            <p:cNvPr id="529" name="Google Shape;529;p39"/>
            <p:cNvSpPr/>
            <p:nvPr/>
          </p:nvSpPr>
          <p:spPr>
            <a:xfrm>
              <a:off x="0" y="0"/>
              <a:ext cx="2403338" cy="250367"/>
            </a:xfrm>
            <a:custGeom>
              <a:rect b="b" l="l" r="r" t="t"/>
              <a:pathLst>
                <a:path extrusionOk="0" h="250367" w="2403338">
                  <a:moveTo>
                    <a:pt x="43269" y="0"/>
                  </a:moveTo>
                  <a:lnTo>
                    <a:pt x="2360069" y="0"/>
                  </a:lnTo>
                  <a:cubicBezTo>
                    <a:pt x="2371544" y="0"/>
                    <a:pt x="2382550" y="4559"/>
                    <a:pt x="2390664" y="12673"/>
                  </a:cubicBezTo>
                  <a:cubicBezTo>
                    <a:pt x="2398779" y="20788"/>
                    <a:pt x="2403338" y="31793"/>
                    <a:pt x="2403338" y="43269"/>
                  </a:cubicBezTo>
                  <a:lnTo>
                    <a:pt x="2403338" y="207097"/>
                  </a:lnTo>
                  <a:cubicBezTo>
                    <a:pt x="2403338" y="218573"/>
                    <a:pt x="2398779" y="229579"/>
                    <a:pt x="2390664" y="237693"/>
                  </a:cubicBezTo>
                  <a:cubicBezTo>
                    <a:pt x="2382550" y="245808"/>
                    <a:pt x="2371544" y="250367"/>
                    <a:pt x="2360069" y="250367"/>
                  </a:cubicBezTo>
                  <a:lnTo>
                    <a:pt x="43269" y="250367"/>
                  </a:lnTo>
                  <a:cubicBezTo>
                    <a:pt x="31793" y="250367"/>
                    <a:pt x="20788" y="245808"/>
                    <a:pt x="12673" y="237693"/>
                  </a:cubicBezTo>
                  <a:cubicBezTo>
                    <a:pt x="4559" y="229579"/>
                    <a:pt x="0" y="218573"/>
                    <a:pt x="0" y="207097"/>
                  </a:cubicBezTo>
                  <a:lnTo>
                    <a:pt x="0" y="43269"/>
                  </a:lnTo>
                  <a:cubicBezTo>
                    <a:pt x="0" y="31793"/>
                    <a:pt x="4559" y="20788"/>
                    <a:pt x="12673" y="12673"/>
                  </a:cubicBezTo>
                  <a:cubicBezTo>
                    <a:pt x="20788" y="4559"/>
                    <a:pt x="31793" y="0"/>
                    <a:pt x="43269" y="0"/>
                  </a:cubicBez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39"/>
            <p:cNvSpPr txBox="1"/>
            <p:nvPr/>
          </p:nvSpPr>
          <p:spPr>
            <a:xfrm>
              <a:off x="0" y="-28575"/>
              <a:ext cx="2403300" cy="27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31" name="Google Shape;531;p39"/>
          <p:cNvSpPr/>
          <p:nvPr/>
        </p:nvSpPr>
        <p:spPr>
          <a:xfrm>
            <a:off x="514350" y="3218653"/>
            <a:ext cx="4992935" cy="475071"/>
          </a:xfrm>
          <a:custGeom>
            <a:rect b="b" l="l" r="r" t="t"/>
            <a:pathLst>
              <a:path extrusionOk="0" h="250367" w="2403338">
                <a:moveTo>
                  <a:pt x="43269" y="0"/>
                </a:moveTo>
                <a:lnTo>
                  <a:pt x="2360069" y="0"/>
                </a:lnTo>
                <a:cubicBezTo>
                  <a:pt x="2371544" y="0"/>
                  <a:pt x="2382550" y="4559"/>
                  <a:pt x="2390664" y="12673"/>
                </a:cubicBezTo>
                <a:cubicBezTo>
                  <a:pt x="2398779" y="20788"/>
                  <a:pt x="2403338" y="31793"/>
                  <a:pt x="2403338" y="43269"/>
                </a:cubicBezTo>
                <a:lnTo>
                  <a:pt x="2403338" y="207097"/>
                </a:lnTo>
                <a:cubicBezTo>
                  <a:pt x="2403338" y="218573"/>
                  <a:pt x="2398779" y="229579"/>
                  <a:pt x="2390664" y="237693"/>
                </a:cubicBezTo>
                <a:cubicBezTo>
                  <a:pt x="2382550" y="245808"/>
                  <a:pt x="2371544" y="250367"/>
                  <a:pt x="2360069" y="250367"/>
                </a:cubicBezTo>
                <a:lnTo>
                  <a:pt x="43269" y="250367"/>
                </a:lnTo>
                <a:cubicBezTo>
                  <a:pt x="31793" y="250367"/>
                  <a:pt x="20788" y="245808"/>
                  <a:pt x="12673" y="237693"/>
                </a:cubicBezTo>
                <a:cubicBezTo>
                  <a:pt x="4559" y="229579"/>
                  <a:pt x="0" y="218573"/>
                  <a:pt x="0" y="207097"/>
                </a:cubicBezTo>
                <a:lnTo>
                  <a:pt x="0" y="43269"/>
                </a:lnTo>
                <a:cubicBezTo>
                  <a:pt x="0" y="31793"/>
                  <a:pt x="4559" y="20788"/>
                  <a:pt x="12673" y="12673"/>
                </a:cubicBezTo>
                <a:cubicBezTo>
                  <a:pt x="20788" y="4559"/>
                  <a:pt x="31793" y="0"/>
                  <a:pt x="43269" y="0"/>
                </a:cubicBezTo>
                <a:close/>
              </a:path>
            </a:pathLst>
          </a:custGeom>
          <a:solidFill>
            <a:srgbClr val="D362A4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p39"/>
          <p:cNvSpPr/>
          <p:nvPr/>
        </p:nvSpPr>
        <p:spPr>
          <a:xfrm rot="-1547762">
            <a:off x="7790323" y="4335817"/>
            <a:ext cx="1230707" cy="1166551"/>
          </a:xfrm>
          <a:custGeom>
            <a:rect b="b" l="l" r="r" t="t"/>
            <a:pathLst>
              <a:path extrusionOk="0" h="2334007" w="2462369">
                <a:moveTo>
                  <a:pt x="0" y="0"/>
                </a:moveTo>
                <a:lnTo>
                  <a:pt x="2462369" y="0"/>
                </a:lnTo>
                <a:lnTo>
                  <a:pt x="2462369" y="2334006"/>
                </a:lnTo>
                <a:lnTo>
                  <a:pt x="0" y="23340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33" name="Google Shape;533;p39"/>
          <p:cNvSpPr txBox="1"/>
          <p:nvPr/>
        </p:nvSpPr>
        <p:spPr>
          <a:xfrm>
            <a:off x="759317" y="1635078"/>
            <a:ext cx="39558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A. Conducting web scraping</a:t>
            </a:r>
            <a:endParaRPr b="1" sz="11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34" name="Google Shape;534;p39"/>
          <p:cNvSpPr txBox="1"/>
          <p:nvPr/>
        </p:nvSpPr>
        <p:spPr>
          <a:xfrm>
            <a:off x="759317" y="2414876"/>
            <a:ext cx="39558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B. Transforming Documents into Nodes</a:t>
            </a:r>
            <a:endParaRPr b="1" sz="11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35" name="Google Shape;535;p39"/>
          <p:cNvSpPr txBox="1"/>
          <p:nvPr/>
        </p:nvSpPr>
        <p:spPr>
          <a:xfrm>
            <a:off x="759317" y="3219775"/>
            <a:ext cx="44940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C. Orchestrating data retrieval across multiple knowledge bases</a:t>
            </a:r>
            <a:endParaRPr b="1" sz="11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36" name="Google Shape;536;p39"/>
          <p:cNvSpPr txBox="1"/>
          <p:nvPr/>
        </p:nvSpPr>
        <p:spPr>
          <a:xfrm>
            <a:off x="759317" y="4012049"/>
            <a:ext cx="39558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D. Generating automated decisions</a:t>
            </a:r>
            <a:endParaRPr b="1" sz="11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537" name="Google Shape;537;p39"/>
          <p:cNvGrpSpPr/>
          <p:nvPr/>
        </p:nvGrpSpPr>
        <p:grpSpPr>
          <a:xfrm>
            <a:off x="0" y="127392"/>
            <a:ext cx="5738484" cy="716456"/>
            <a:chOff x="0" y="-28575"/>
            <a:chExt cx="3022800" cy="377400"/>
          </a:xfrm>
        </p:grpSpPr>
        <p:sp>
          <p:nvSpPr>
            <p:cNvPr id="538" name="Google Shape;538;p39"/>
            <p:cNvSpPr/>
            <p:nvPr/>
          </p:nvSpPr>
          <p:spPr>
            <a:xfrm>
              <a:off x="0" y="0"/>
              <a:ext cx="3022711" cy="348819"/>
            </a:xfrm>
            <a:custGeom>
              <a:rect b="b" l="l" r="r" t="t"/>
              <a:pathLst>
                <a:path extrusionOk="0" h="348819" w="3022711">
                  <a:moveTo>
                    <a:pt x="0" y="0"/>
                  </a:moveTo>
                  <a:lnTo>
                    <a:pt x="3022711" y="0"/>
                  </a:lnTo>
                  <a:lnTo>
                    <a:pt x="3022711" y="348819"/>
                  </a:lnTo>
                  <a:lnTo>
                    <a:pt x="0" y="348819"/>
                  </a:ln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</p:sp>
        <p:sp>
          <p:nvSpPr>
            <p:cNvPr id="539" name="Google Shape;539;p39"/>
            <p:cNvSpPr txBox="1"/>
            <p:nvPr/>
          </p:nvSpPr>
          <p:spPr>
            <a:xfrm>
              <a:off x="0" y="-28575"/>
              <a:ext cx="3022800" cy="37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40" name="Google Shape;540;p39"/>
          <p:cNvSpPr/>
          <p:nvPr/>
        </p:nvSpPr>
        <p:spPr>
          <a:xfrm>
            <a:off x="7823272" y="537403"/>
            <a:ext cx="152026" cy="195686"/>
          </a:xfrm>
          <a:custGeom>
            <a:rect b="b" l="l" r="r" t="t"/>
            <a:pathLst>
              <a:path extrusionOk="0" h="391372" w="304052">
                <a:moveTo>
                  <a:pt x="0" y="0"/>
                </a:moveTo>
                <a:lnTo>
                  <a:pt x="304052" y="0"/>
                </a:lnTo>
                <a:lnTo>
                  <a:pt x="304052" y="391372"/>
                </a:lnTo>
                <a:lnTo>
                  <a:pt x="0" y="3913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41" name="Google Shape;541;p39"/>
          <p:cNvSpPr txBox="1"/>
          <p:nvPr/>
        </p:nvSpPr>
        <p:spPr>
          <a:xfrm>
            <a:off x="514350" y="182000"/>
            <a:ext cx="49929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Final Quiz - Q4</a:t>
            </a:r>
            <a:endParaRPr sz="700"/>
          </a:p>
        </p:txBody>
      </p:sp>
      <p:sp>
        <p:nvSpPr>
          <p:cNvPr id="542" name="Google Shape;542;p39"/>
          <p:cNvSpPr txBox="1"/>
          <p:nvPr/>
        </p:nvSpPr>
        <p:spPr>
          <a:xfrm>
            <a:off x="514350" y="1083275"/>
            <a:ext cx="8303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What is the primary purpose of NodeParser classes in LlamaIndex?</a:t>
            </a:r>
            <a:endParaRPr b="1" sz="16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40"/>
          <p:cNvSpPr/>
          <p:nvPr/>
        </p:nvSpPr>
        <p:spPr>
          <a:xfrm>
            <a:off x="689886" y="4560241"/>
            <a:ext cx="138126" cy="137818"/>
          </a:xfrm>
          <a:custGeom>
            <a:rect b="b" l="l" r="r" t="t"/>
            <a:pathLst>
              <a:path extrusionOk="0" h="275636" w="276253">
                <a:moveTo>
                  <a:pt x="0" y="0"/>
                </a:moveTo>
                <a:lnTo>
                  <a:pt x="276252" y="0"/>
                </a:lnTo>
                <a:lnTo>
                  <a:pt x="276252" y="275636"/>
                </a:lnTo>
                <a:lnTo>
                  <a:pt x="0" y="2756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548" name="Google Shape;548;p40"/>
          <p:cNvGrpSpPr/>
          <p:nvPr/>
        </p:nvGrpSpPr>
        <p:grpSpPr>
          <a:xfrm>
            <a:off x="514350" y="1579775"/>
            <a:ext cx="4992935" cy="529654"/>
            <a:chOff x="0" y="-28575"/>
            <a:chExt cx="2403338" cy="279000"/>
          </a:xfrm>
        </p:grpSpPr>
        <p:sp>
          <p:nvSpPr>
            <p:cNvPr id="549" name="Google Shape;549;p40"/>
            <p:cNvSpPr/>
            <p:nvPr/>
          </p:nvSpPr>
          <p:spPr>
            <a:xfrm>
              <a:off x="0" y="0"/>
              <a:ext cx="2403338" cy="250367"/>
            </a:xfrm>
            <a:custGeom>
              <a:rect b="b" l="l" r="r" t="t"/>
              <a:pathLst>
                <a:path extrusionOk="0" h="250367" w="2403338">
                  <a:moveTo>
                    <a:pt x="43269" y="0"/>
                  </a:moveTo>
                  <a:lnTo>
                    <a:pt x="2360069" y="0"/>
                  </a:lnTo>
                  <a:cubicBezTo>
                    <a:pt x="2371544" y="0"/>
                    <a:pt x="2382550" y="4559"/>
                    <a:pt x="2390664" y="12673"/>
                  </a:cubicBezTo>
                  <a:cubicBezTo>
                    <a:pt x="2398779" y="20788"/>
                    <a:pt x="2403338" y="31793"/>
                    <a:pt x="2403338" y="43269"/>
                  </a:cubicBezTo>
                  <a:lnTo>
                    <a:pt x="2403338" y="207097"/>
                  </a:lnTo>
                  <a:cubicBezTo>
                    <a:pt x="2403338" y="218573"/>
                    <a:pt x="2398779" y="229579"/>
                    <a:pt x="2390664" y="237693"/>
                  </a:cubicBezTo>
                  <a:cubicBezTo>
                    <a:pt x="2382550" y="245808"/>
                    <a:pt x="2371544" y="250367"/>
                    <a:pt x="2360069" y="250367"/>
                  </a:cubicBezTo>
                  <a:lnTo>
                    <a:pt x="43269" y="250367"/>
                  </a:lnTo>
                  <a:cubicBezTo>
                    <a:pt x="31793" y="250367"/>
                    <a:pt x="20788" y="245808"/>
                    <a:pt x="12673" y="237693"/>
                  </a:cubicBezTo>
                  <a:cubicBezTo>
                    <a:pt x="4559" y="229579"/>
                    <a:pt x="0" y="218573"/>
                    <a:pt x="0" y="207097"/>
                  </a:cubicBezTo>
                  <a:lnTo>
                    <a:pt x="0" y="43269"/>
                  </a:lnTo>
                  <a:cubicBezTo>
                    <a:pt x="0" y="31793"/>
                    <a:pt x="4559" y="20788"/>
                    <a:pt x="12673" y="12673"/>
                  </a:cubicBezTo>
                  <a:cubicBezTo>
                    <a:pt x="20788" y="4559"/>
                    <a:pt x="31793" y="0"/>
                    <a:pt x="43269" y="0"/>
                  </a:cubicBez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40"/>
            <p:cNvSpPr txBox="1"/>
            <p:nvPr/>
          </p:nvSpPr>
          <p:spPr>
            <a:xfrm>
              <a:off x="0" y="-28575"/>
              <a:ext cx="2403300" cy="27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51" name="Google Shape;551;p40"/>
          <p:cNvSpPr/>
          <p:nvPr/>
        </p:nvSpPr>
        <p:spPr>
          <a:xfrm>
            <a:off x="514350" y="2426337"/>
            <a:ext cx="4992935" cy="475071"/>
          </a:xfrm>
          <a:custGeom>
            <a:rect b="b" l="l" r="r" t="t"/>
            <a:pathLst>
              <a:path extrusionOk="0" h="250367" w="2403338">
                <a:moveTo>
                  <a:pt x="43269" y="0"/>
                </a:moveTo>
                <a:lnTo>
                  <a:pt x="2360069" y="0"/>
                </a:lnTo>
                <a:cubicBezTo>
                  <a:pt x="2371544" y="0"/>
                  <a:pt x="2382550" y="4559"/>
                  <a:pt x="2390664" y="12673"/>
                </a:cubicBezTo>
                <a:cubicBezTo>
                  <a:pt x="2398779" y="20788"/>
                  <a:pt x="2403338" y="31793"/>
                  <a:pt x="2403338" y="43269"/>
                </a:cubicBezTo>
                <a:lnTo>
                  <a:pt x="2403338" y="207097"/>
                </a:lnTo>
                <a:cubicBezTo>
                  <a:pt x="2403338" y="218573"/>
                  <a:pt x="2398779" y="229579"/>
                  <a:pt x="2390664" y="237693"/>
                </a:cubicBezTo>
                <a:cubicBezTo>
                  <a:pt x="2382550" y="245808"/>
                  <a:pt x="2371544" y="250367"/>
                  <a:pt x="2360069" y="250367"/>
                </a:cubicBezTo>
                <a:lnTo>
                  <a:pt x="43269" y="250367"/>
                </a:lnTo>
                <a:cubicBezTo>
                  <a:pt x="31793" y="250367"/>
                  <a:pt x="20788" y="245808"/>
                  <a:pt x="12673" y="237693"/>
                </a:cubicBezTo>
                <a:cubicBezTo>
                  <a:pt x="4559" y="229579"/>
                  <a:pt x="0" y="218573"/>
                  <a:pt x="0" y="207097"/>
                </a:cubicBezTo>
                <a:lnTo>
                  <a:pt x="0" y="43269"/>
                </a:lnTo>
                <a:cubicBezTo>
                  <a:pt x="0" y="31793"/>
                  <a:pt x="4559" y="20788"/>
                  <a:pt x="12673" y="12673"/>
                </a:cubicBezTo>
                <a:cubicBezTo>
                  <a:pt x="20788" y="4559"/>
                  <a:pt x="31793" y="0"/>
                  <a:pt x="43269" y="0"/>
                </a:cubicBezTo>
                <a:close/>
              </a:path>
            </a:pathLst>
          </a:custGeom>
          <a:solidFill>
            <a:srgbClr val="D362A4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52" name="Google Shape;552;p40"/>
          <p:cNvGrpSpPr/>
          <p:nvPr/>
        </p:nvGrpSpPr>
        <p:grpSpPr>
          <a:xfrm>
            <a:off x="514350" y="3956722"/>
            <a:ext cx="4992935" cy="529654"/>
            <a:chOff x="0" y="-28575"/>
            <a:chExt cx="2403338" cy="279000"/>
          </a:xfrm>
        </p:grpSpPr>
        <p:sp>
          <p:nvSpPr>
            <p:cNvPr id="553" name="Google Shape;553;p40"/>
            <p:cNvSpPr/>
            <p:nvPr/>
          </p:nvSpPr>
          <p:spPr>
            <a:xfrm>
              <a:off x="0" y="0"/>
              <a:ext cx="2403338" cy="250367"/>
            </a:xfrm>
            <a:custGeom>
              <a:rect b="b" l="l" r="r" t="t"/>
              <a:pathLst>
                <a:path extrusionOk="0" h="250367" w="2403338">
                  <a:moveTo>
                    <a:pt x="43269" y="0"/>
                  </a:moveTo>
                  <a:lnTo>
                    <a:pt x="2360069" y="0"/>
                  </a:lnTo>
                  <a:cubicBezTo>
                    <a:pt x="2371544" y="0"/>
                    <a:pt x="2382550" y="4559"/>
                    <a:pt x="2390664" y="12673"/>
                  </a:cubicBezTo>
                  <a:cubicBezTo>
                    <a:pt x="2398779" y="20788"/>
                    <a:pt x="2403338" y="31793"/>
                    <a:pt x="2403338" y="43269"/>
                  </a:cubicBezTo>
                  <a:lnTo>
                    <a:pt x="2403338" y="207097"/>
                  </a:lnTo>
                  <a:cubicBezTo>
                    <a:pt x="2403338" y="218573"/>
                    <a:pt x="2398779" y="229579"/>
                    <a:pt x="2390664" y="237693"/>
                  </a:cubicBezTo>
                  <a:cubicBezTo>
                    <a:pt x="2382550" y="245808"/>
                    <a:pt x="2371544" y="250367"/>
                    <a:pt x="2360069" y="250367"/>
                  </a:cubicBezTo>
                  <a:lnTo>
                    <a:pt x="43269" y="250367"/>
                  </a:lnTo>
                  <a:cubicBezTo>
                    <a:pt x="31793" y="250367"/>
                    <a:pt x="20788" y="245808"/>
                    <a:pt x="12673" y="237693"/>
                  </a:cubicBezTo>
                  <a:cubicBezTo>
                    <a:pt x="4559" y="229579"/>
                    <a:pt x="0" y="218573"/>
                    <a:pt x="0" y="207097"/>
                  </a:cubicBezTo>
                  <a:lnTo>
                    <a:pt x="0" y="43269"/>
                  </a:lnTo>
                  <a:cubicBezTo>
                    <a:pt x="0" y="31793"/>
                    <a:pt x="4559" y="20788"/>
                    <a:pt x="12673" y="12673"/>
                  </a:cubicBezTo>
                  <a:cubicBezTo>
                    <a:pt x="20788" y="4559"/>
                    <a:pt x="31793" y="0"/>
                    <a:pt x="43269" y="0"/>
                  </a:cubicBez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40"/>
            <p:cNvSpPr txBox="1"/>
            <p:nvPr/>
          </p:nvSpPr>
          <p:spPr>
            <a:xfrm>
              <a:off x="0" y="-28575"/>
              <a:ext cx="2403300" cy="27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55" name="Google Shape;555;p40"/>
          <p:cNvSpPr/>
          <p:nvPr/>
        </p:nvSpPr>
        <p:spPr>
          <a:xfrm>
            <a:off x="514350" y="3218653"/>
            <a:ext cx="4992935" cy="475071"/>
          </a:xfrm>
          <a:custGeom>
            <a:rect b="b" l="l" r="r" t="t"/>
            <a:pathLst>
              <a:path extrusionOk="0" h="250367" w="2403338">
                <a:moveTo>
                  <a:pt x="43269" y="0"/>
                </a:moveTo>
                <a:lnTo>
                  <a:pt x="2360069" y="0"/>
                </a:lnTo>
                <a:cubicBezTo>
                  <a:pt x="2371544" y="0"/>
                  <a:pt x="2382550" y="4559"/>
                  <a:pt x="2390664" y="12673"/>
                </a:cubicBezTo>
                <a:cubicBezTo>
                  <a:pt x="2398779" y="20788"/>
                  <a:pt x="2403338" y="31793"/>
                  <a:pt x="2403338" y="43269"/>
                </a:cubicBezTo>
                <a:lnTo>
                  <a:pt x="2403338" y="207097"/>
                </a:lnTo>
                <a:cubicBezTo>
                  <a:pt x="2403338" y="218573"/>
                  <a:pt x="2398779" y="229579"/>
                  <a:pt x="2390664" y="237693"/>
                </a:cubicBezTo>
                <a:cubicBezTo>
                  <a:pt x="2382550" y="245808"/>
                  <a:pt x="2371544" y="250367"/>
                  <a:pt x="2360069" y="250367"/>
                </a:cubicBezTo>
                <a:lnTo>
                  <a:pt x="43269" y="250367"/>
                </a:lnTo>
                <a:cubicBezTo>
                  <a:pt x="31793" y="250367"/>
                  <a:pt x="20788" y="245808"/>
                  <a:pt x="12673" y="237693"/>
                </a:cubicBezTo>
                <a:cubicBezTo>
                  <a:pt x="4559" y="229579"/>
                  <a:pt x="0" y="218573"/>
                  <a:pt x="0" y="207097"/>
                </a:cubicBezTo>
                <a:lnTo>
                  <a:pt x="0" y="43269"/>
                </a:lnTo>
                <a:cubicBezTo>
                  <a:pt x="0" y="31793"/>
                  <a:pt x="4559" y="20788"/>
                  <a:pt x="12673" y="12673"/>
                </a:cubicBezTo>
                <a:cubicBezTo>
                  <a:pt x="20788" y="4559"/>
                  <a:pt x="31793" y="0"/>
                  <a:pt x="43269" y="0"/>
                </a:cubicBezTo>
                <a:close/>
              </a:path>
            </a:pathLst>
          </a:custGeom>
          <a:solidFill>
            <a:srgbClr val="D362A4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6" name="Google Shape;556;p40"/>
          <p:cNvSpPr/>
          <p:nvPr/>
        </p:nvSpPr>
        <p:spPr>
          <a:xfrm rot="-1547762">
            <a:off x="7790323" y="4335817"/>
            <a:ext cx="1230707" cy="1166551"/>
          </a:xfrm>
          <a:custGeom>
            <a:rect b="b" l="l" r="r" t="t"/>
            <a:pathLst>
              <a:path extrusionOk="0" h="2334007" w="2462369">
                <a:moveTo>
                  <a:pt x="0" y="0"/>
                </a:moveTo>
                <a:lnTo>
                  <a:pt x="2462369" y="0"/>
                </a:lnTo>
                <a:lnTo>
                  <a:pt x="2462369" y="2334006"/>
                </a:lnTo>
                <a:lnTo>
                  <a:pt x="0" y="23340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57" name="Google Shape;557;p40"/>
          <p:cNvSpPr txBox="1"/>
          <p:nvPr/>
        </p:nvSpPr>
        <p:spPr>
          <a:xfrm>
            <a:off x="759317" y="1635078"/>
            <a:ext cx="39558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A. </a:t>
            </a:r>
            <a:r>
              <a:rPr b="1" lang="en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Orchestrating complex algorithms for data retrieval</a:t>
            </a:r>
            <a:endParaRPr b="1" sz="11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58" name="Google Shape;558;p40"/>
          <p:cNvSpPr txBox="1"/>
          <p:nvPr/>
        </p:nvSpPr>
        <p:spPr>
          <a:xfrm>
            <a:off x="759317" y="2414876"/>
            <a:ext cx="39558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B. </a:t>
            </a:r>
            <a:r>
              <a:rPr b="1" lang="en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Serving as primary data connectors for ingestion</a:t>
            </a:r>
            <a:endParaRPr b="1" sz="11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59" name="Google Shape;559;p40"/>
          <p:cNvSpPr txBox="1"/>
          <p:nvPr/>
        </p:nvSpPr>
        <p:spPr>
          <a:xfrm>
            <a:off x="759317" y="3219775"/>
            <a:ext cx="44940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C. </a:t>
            </a:r>
            <a:r>
              <a:rPr b="1" lang="en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Automatically generating summaries of source Documents</a:t>
            </a:r>
            <a:endParaRPr b="1" sz="11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60" name="Google Shape;560;p40"/>
          <p:cNvSpPr txBox="1"/>
          <p:nvPr/>
        </p:nvSpPr>
        <p:spPr>
          <a:xfrm>
            <a:off x="759317" y="4012049"/>
            <a:ext cx="39558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D. </a:t>
            </a:r>
            <a:r>
              <a:rPr b="1" lang="en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Carrying metadata and relationship information, contributing to a more structured and relational index</a:t>
            </a:r>
            <a:endParaRPr b="1" sz="11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561" name="Google Shape;561;p40"/>
          <p:cNvGrpSpPr/>
          <p:nvPr/>
        </p:nvGrpSpPr>
        <p:grpSpPr>
          <a:xfrm>
            <a:off x="0" y="127392"/>
            <a:ext cx="5738484" cy="716456"/>
            <a:chOff x="0" y="-28575"/>
            <a:chExt cx="3022800" cy="377400"/>
          </a:xfrm>
        </p:grpSpPr>
        <p:sp>
          <p:nvSpPr>
            <p:cNvPr id="562" name="Google Shape;562;p40"/>
            <p:cNvSpPr/>
            <p:nvPr/>
          </p:nvSpPr>
          <p:spPr>
            <a:xfrm>
              <a:off x="0" y="0"/>
              <a:ext cx="3022711" cy="348819"/>
            </a:xfrm>
            <a:custGeom>
              <a:rect b="b" l="l" r="r" t="t"/>
              <a:pathLst>
                <a:path extrusionOk="0" h="348819" w="3022711">
                  <a:moveTo>
                    <a:pt x="0" y="0"/>
                  </a:moveTo>
                  <a:lnTo>
                    <a:pt x="3022711" y="0"/>
                  </a:lnTo>
                  <a:lnTo>
                    <a:pt x="3022711" y="348819"/>
                  </a:lnTo>
                  <a:lnTo>
                    <a:pt x="0" y="348819"/>
                  </a:ln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</p:sp>
        <p:sp>
          <p:nvSpPr>
            <p:cNvPr id="563" name="Google Shape;563;p40"/>
            <p:cNvSpPr txBox="1"/>
            <p:nvPr/>
          </p:nvSpPr>
          <p:spPr>
            <a:xfrm>
              <a:off x="0" y="-28575"/>
              <a:ext cx="3022800" cy="37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64" name="Google Shape;564;p40"/>
          <p:cNvSpPr/>
          <p:nvPr/>
        </p:nvSpPr>
        <p:spPr>
          <a:xfrm>
            <a:off x="7823272" y="537403"/>
            <a:ext cx="152026" cy="195686"/>
          </a:xfrm>
          <a:custGeom>
            <a:rect b="b" l="l" r="r" t="t"/>
            <a:pathLst>
              <a:path extrusionOk="0" h="391372" w="304052">
                <a:moveTo>
                  <a:pt x="0" y="0"/>
                </a:moveTo>
                <a:lnTo>
                  <a:pt x="304052" y="0"/>
                </a:lnTo>
                <a:lnTo>
                  <a:pt x="304052" y="391372"/>
                </a:lnTo>
                <a:lnTo>
                  <a:pt x="0" y="3913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65" name="Google Shape;565;p40"/>
          <p:cNvSpPr txBox="1"/>
          <p:nvPr/>
        </p:nvSpPr>
        <p:spPr>
          <a:xfrm>
            <a:off x="514350" y="182000"/>
            <a:ext cx="49929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Final Quiz - Q5</a:t>
            </a:r>
            <a:endParaRPr sz="700"/>
          </a:p>
        </p:txBody>
      </p:sp>
      <p:sp>
        <p:nvSpPr>
          <p:cNvPr id="566" name="Google Shape;566;p40"/>
          <p:cNvSpPr txBox="1"/>
          <p:nvPr/>
        </p:nvSpPr>
        <p:spPr>
          <a:xfrm>
            <a:off x="514350" y="1083275"/>
            <a:ext cx="8303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What role do Nodes play beyond representing "chunks" of source Documents?</a:t>
            </a:r>
            <a:endParaRPr b="1" sz="16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41"/>
          <p:cNvSpPr/>
          <p:nvPr/>
        </p:nvSpPr>
        <p:spPr>
          <a:xfrm>
            <a:off x="689886" y="4560241"/>
            <a:ext cx="138126" cy="137818"/>
          </a:xfrm>
          <a:custGeom>
            <a:rect b="b" l="l" r="r" t="t"/>
            <a:pathLst>
              <a:path extrusionOk="0" h="275636" w="276253">
                <a:moveTo>
                  <a:pt x="0" y="0"/>
                </a:moveTo>
                <a:lnTo>
                  <a:pt x="276252" y="0"/>
                </a:lnTo>
                <a:lnTo>
                  <a:pt x="276252" y="275636"/>
                </a:lnTo>
                <a:lnTo>
                  <a:pt x="0" y="2756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572" name="Google Shape;572;p41"/>
          <p:cNvGrpSpPr/>
          <p:nvPr/>
        </p:nvGrpSpPr>
        <p:grpSpPr>
          <a:xfrm>
            <a:off x="514350" y="1579775"/>
            <a:ext cx="4992935" cy="529654"/>
            <a:chOff x="0" y="-28575"/>
            <a:chExt cx="2403338" cy="279000"/>
          </a:xfrm>
        </p:grpSpPr>
        <p:sp>
          <p:nvSpPr>
            <p:cNvPr id="573" name="Google Shape;573;p41"/>
            <p:cNvSpPr/>
            <p:nvPr/>
          </p:nvSpPr>
          <p:spPr>
            <a:xfrm>
              <a:off x="0" y="0"/>
              <a:ext cx="2403338" cy="250367"/>
            </a:xfrm>
            <a:custGeom>
              <a:rect b="b" l="l" r="r" t="t"/>
              <a:pathLst>
                <a:path extrusionOk="0" h="250367" w="2403338">
                  <a:moveTo>
                    <a:pt x="43269" y="0"/>
                  </a:moveTo>
                  <a:lnTo>
                    <a:pt x="2360069" y="0"/>
                  </a:lnTo>
                  <a:cubicBezTo>
                    <a:pt x="2371544" y="0"/>
                    <a:pt x="2382550" y="4559"/>
                    <a:pt x="2390664" y="12673"/>
                  </a:cubicBezTo>
                  <a:cubicBezTo>
                    <a:pt x="2398779" y="20788"/>
                    <a:pt x="2403338" y="31793"/>
                    <a:pt x="2403338" y="43269"/>
                  </a:cubicBezTo>
                  <a:lnTo>
                    <a:pt x="2403338" y="207097"/>
                  </a:lnTo>
                  <a:cubicBezTo>
                    <a:pt x="2403338" y="218573"/>
                    <a:pt x="2398779" y="229579"/>
                    <a:pt x="2390664" y="237693"/>
                  </a:cubicBezTo>
                  <a:cubicBezTo>
                    <a:pt x="2382550" y="245808"/>
                    <a:pt x="2371544" y="250367"/>
                    <a:pt x="2360069" y="250367"/>
                  </a:cubicBezTo>
                  <a:lnTo>
                    <a:pt x="43269" y="250367"/>
                  </a:lnTo>
                  <a:cubicBezTo>
                    <a:pt x="31793" y="250367"/>
                    <a:pt x="20788" y="245808"/>
                    <a:pt x="12673" y="237693"/>
                  </a:cubicBezTo>
                  <a:cubicBezTo>
                    <a:pt x="4559" y="229579"/>
                    <a:pt x="0" y="218573"/>
                    <a:pt x="0" y="207097"/>
                  </a:cubicBezTo>
                  <a:lnTo>
                    <a:pt x="0" y="43269"/>
                  </a:lnTo>
                  <a:cubicBezTo>
                    <a:pt x="0" y="31793"/>
                    <a:pt x="4559" y="20788"/>
                    <a:pt x="12673" y="12673"/>
                  </a:cubicBezTo>
                  <a:cubicBezTo>
                    <a:pt x="20788" y="4559"/>
                    <a:pt x="31793" y="0"/>
                    <a:pt x="43269" y="0"/>
                  </a:cubicBez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41"/>
            <p:cNvSpPr txBox="1"/>
            <p:nvPr/>
          </p:nvSpPr>
          <p:spPr>
            <a:xfrm>
              <a:off x="0" y="-28575"/>
              <a:ext cx="2403300" cy="27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75" name="Google Shape;575;p41"/>
          <p:cNvSpPr/>
          <p:nvPr/>
        </p:nvSpPr>
        <p:spPr>
          <a:xfrm>
            <a:off x="514350" y="2426337"/>
            <a:ext cx="4992935" cy="475071"/>
          </a:xfrm>
          <a:custGeom>
            <a:rect b="b" l="l" r="r" t="t"/>
            <a:pathLst>
              <a:path extrusionOk="0" h="250367" w="2403338">
                <a:moveTo>
                  <a:pt x="43269" y="0"/>
                </a:moveTo>
                <a:lnTo>
                  <a:pt x="2360069" y="0"/>
                </a:lnTo>
                <a:cubicBezTo>
                  <a:pt x="2371544" y="0"/>
                  <a:pt x="2382550" y="4559"/>
                  <a:pt x="2390664" y="12673"/>
                </a:cubicBezTo>
                <a:cubicBezTo>
                  <a:pt x="2398779" y="20788"/>
                  <a:pt x="2403338" y="31793"/>
                  <a:pt x="2403338" y="43269"/>
                </a:cubicBezTo>
                <a:lnTo>
                  <a:pt x="2403338" y="207097"/>
                </a:lnTo>
                <a:cubicBezTo>
                  <a:pt x="2403338" y="218573"/>
                  <a:pt x="2398779" y="229579"/>
                  <a:pt x="2390664" y="237693"/>
                </a:cubicBezTo>
                <a:cubicBezTo>
                  <a:pt x="2382550" y="245808"/>
                  <a:pt x="2371544" y="250367"/>
                  <a:pt x="2360069" y="250367"/>
                </a:cubicBezTo>
                <a:lnTo>
                  <a:pt x="43269" y="250367"/>
                </a:lnTo>
                <a:cubicBezTo>
                  <a:pt x="31793" y="250367"/>
                  <a:pt x="20788" y="245808"/>
                  <a:pt x="12673" y="237693"/>
                </a:cubicBezTo>
                <a:cubicBezTo>
                  <a:pt x="4559" y="229579"/>
                  <a:pt x="0" y="218573"/>
                  <a:pt x="0" y="207097"/>
                </a:cubicBezTo>
                <a:lnTo>
                  <a:pt x="0" y="43269"/>
                </a:lnTo>
                <a:cubicBezTo>
                  <a:pt x="0" y="31793"/>
                  <a:pt x="4559" y="20788"/>
                  <a:pt x="12673" y="12673"/>
                </a:cubicBezTo>
                <a:cubicBezTo>
                  <a:pt x="20788" y="4559"/>
                  <a:pt x="31793" y="0"/>
                  <a:pt x="43269" y="0"/>
                </a:cubicBezTo>
                <a:close/>
              </a:path>
            </a:pathLst>
          </a:custGeom>
          <a:solidFill>
            <a:srgbClr val="D362A4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6" name="Google Shape;576;p41"/>
          <p:cNvSpPr/>
          <p:nvPr/>
        </p:nvSpPr>
        <p:spPr>
          <a:xfrm>
            <a:off x="514350" y="4010969"/>
            <a:ext cx="4992935" cy="475297"/>
          </a:xfrm>
          <a:custGeom>
            <a:rect b="b" l="l" r="r" t="t"/>
            <a:pathLst>
              <a:path extrusionOk="0" h="250367" w="2403338">
                <a:moveTo>
                  <a:pt x="43269" y="0"/>
                </a:moveTo>
                <a:lnTo>
                  <a:pt x="2360069" y="0"/>
                </a:lnTo>
                <a:cubicBezTo>
                  <a:pt x="2371544" y="0"/>
                  <a:pt x="2382550" y="4559"/>
                  <a:pt x="2390664" y="12673"/>
                </a:cubicBezTo>
                <a:cubicBezTo>
                  <a:pt x="2398779" y="20788"/>
                  <a:pt x="2403338" y="31793"/>
                  <a:pt x="2403338" y="43269"/>
                </a:cubicBezTo>
                <a:lnTo>
                  <a:pt x="2403338" y="207097"/>
                </a:lnTo>
                <a:cubicBezTo>
                  <a:pt x="2403338" y="218573"/>
                  <a:pt x="2398779" y="229579"/>
                  <a:pt x="2390664" y="237693"/>
                </a:cubicBezTo>
                <a:cubicBezTo>
                  <a:pt x="2382550" y="245808"/>
                  <a:pt x="2371544" y="250367"/>
                  <a:pt x="2360069" y="250367"/>
                </a:cubicBezTo>
                <a:lnTo>
                  <a:pt x="43269" y="250367"/>
                </a:lnTo>
                <a:cubicBezTo>
                  <a:pt x="31793" y="250367"/>
                  <a:pt x="20788" y="245808"/>
                  <a:pt x="12673" y="237693"/>
                </a:cubicBezTo>
                <a:cubicBezTo>
                  <a:pt x="4559" y="229579"/>
                  <a:pt x="0" y="218573"/>
                  <a:pt x="0" y="207097"/>
                </a:cubicBezTo>
                <a:lnTo>
                  <a:pt x="0" y="43269"/>
                </a:lnTo>
                <a:cubicBezTo>
                  <a:pt x="0" y="31793"/>
                  <a:pt x="4559" y="20788"/>
                  <a:pt x="12673" y="12673"/>
                </a:cubicBezTo>
                <a:cubicBezTo>
                  <a:pt x="20788" y="4559"/>
                  <a:pt x="31793" y="0"/>
                  <a:pt x="43269" y="0"/>
                </a:cubicBezTo>
                <a:close/>
              </a:path>
            </a:pathLst>
          </a:custGeom>
          <a:solidFill>
            <a:srgbClr val="539DC6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" name="Google Shape;577;p41"/>
          <p:cNvSpPr/>
          <p:nvPr/>
        </p:nvSpPr>
        <p:spPr>
          <a:xfrm>
            <a:off x="514350" y="3218653"/>
            <a:ext cx="4992935" cy="475071"/>
          </a:xfrm>
          <a:custGeom>
            <a:rect b="b" l="l" r="r" t="t"/>
            <a:pathLst>
              <a:path extrusionOk="0" h="250367" w="2403338">
                <a:moveTo>
                  <a:pt x="43269" y="0"/>
                </a:moveTo>
                <a:lnTo>
                  <a:pt x="2360069" y="0"/>
                </a:lnTo>
                <a:cubicBezTo>
                  <a:pt x="2371544" y="0"/>
                  <a:pt x="2382550" y="4559"/>
                  <a:pt x="2390664" y="12673"/>
                </a:cubicBezTo>
                <a:cubicBezTo>
                  <a:pt x="2398779" y="20788"/>
                  <a:pt x="2403338" y="31793"/>
                  <a:pt x="2403338" y="43269"/>
                </a:cubicBezTo>
                <a:lnTo>
                  <a:pt x="2403338" y="207097"/>
                </a:lnTo>
                <a:cubicBezTo>
                  <a:pt x="2403338" y="218573"/>
                  <a:pt x="2398779" y="229579"/>
                  <a:pt x="2390664" y="237693"/>
                </a:cubicBezTo>
                <a:cubicBezTo>
                  <a:pt x="2382550" y="245808"/>
                  <a:pt x="2371544" y="250367"/>
                  <a:pt x="2360069" y="250367"/>
                </a:cubicBezTo>
                <a:lnTo>
                  <a:pt x="43269" y="250367"/>
                </a:lnTo>
                <a:cubicBezTo>
                  <a:pt x="31793" y="250367"/>
                  <a:pt x="20788" y="245808"/>
                  <a:pt x="12673" y="237693"/>
                </a:cubicBezTo>
                <a:cubicBezTo>
                  <a:pt x="4559" y="229579"/>
                  <a:pt x="0" y="218573"/>
                  <a:pt x="0" y="207097"/>
                </a:cubicBezTo>
                <a:lnTo>
                  <a:pt x="0" y="43269"/>
                </a:lnTo>
                <a:cubicBezTo>
                  <a:pt x="0" y="31793"/>
                  <a:pt x="4559" y="20788"/>
                  <a:pt x="12673" y="12673"/>
                </a:cubicBezTo>
                <a:cubicBezTo>
                  <a:pt x="20788" y="4559"/>
                  <a:pt x="31793" y="0"/>
                  <a:pt x="43269" y="0"/>
                </a:cubicBezTo>
                <a:close/>
              </a:path>
            </a:pathLst>
          </a:custGeom>
          <a:solidFill>
            <a:srgbClr val="D362A4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8" name="Google Shape;578;p41"/>
          <p:cNvSpPr/>
          <p:nvPr/>
        </p:nvSpPr>
        <p:spPr>
          <a:xfrm rot="-1547762">
            <a:off x="7790323" y="4335817"/>
            <a:ext cx="1230707" cy="1166551"/>
          </a:xfrm>
          <a:custGeom>
            <a:rect b="b" l="l" r="r" t="t"/>
            <a:pathLst>
              <a:path extrusionOk="0" h="2334007" w="2462369">
                <a:moveTo>
                  <a:pt x="0" y="0"/>
                </a:moveTo>
                <a:lnTo>
                  <a:pt x="2462369" y="0"/>
                </a:lnTo>
                <a:lnTo>
                  <a:pt x="2462369" y="2334006"/>
                </a:lnTo>
                <a:lnTo>
                  <a:pt x="0" y="23340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79" name="Google Shape;579;p41"/>
          <p:cNvSpPr txBox="1"/>
          <p:nvPr/>
        </p:nvSpPr>
        <p:spPr>
          <a:xfrm>
            <a:off x="759317" y="1635078"/>
            <a:ext cx="39558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A. Orchestrating complex algorithms for data retrieval</a:t>
            </a:r>
            <a:endParaRPr b="1" sz="11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80" name="Google Shape;580;p41"/>
          <p:cNvSpPr txBox="1"/>
          <p:nvPr/>
        </p:nvSpPr>
        <p:spPr>
          <a:xfrm>
            <a:off x="759317" y="2414876"/>
            <a:ext cx="39558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B. Serving as primary data connectors for ingestion</a:t>
            </a:r>
            <a:endParaRPr b="1" sz="11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81" name="Google Shape;581;p41"/>
          <p:cNvSpPr txBox="1"/>
          <p:nvPr/>
        </p:nvSpPr>
        <p:spPr>
          <a:xfrm>
            <a:off x="759317" y="3219775"/>
            <a:ext cx="44940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C. Automatically generating summaries of source Documents</a:t>
            </a:r>
            <a:endParaRPr b="1" sz="11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82" name="Google Shape;582;p41"/>
          <p:cNvSpPr txBox="1"/>
          <p:nvPr/>
        </p:nvSpPr>
        <p:spPr>
          <a:xfrm>
            <a:off x="759317" y="4012049"/>
            <a:ext cx="39558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D. Carrying metadata and relationship information, contributing to a more structured and relational index</a:t>
            </a:r>
            <a:endParaRPr b="1" sz="11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583" name="Google Shape;583;p41"/>
          <p:cNvGrpSpPr/>
          <p:nvPr/>
        </p:nvGrpSpPr>
        <p:grpSpPr>
          <a:xfrm>
            <a:off x="0" y="127392"/>
            <a:ext cx="5738484" cy="716456"/>
            <a:chOff x="0" y="-28575"/>
            <a:chExt cx="3022800" cy="377400"/>
          </a:xfrm>
        </p:grpSpPr>
        <p:sp>
          <p:nvSpPr>
            <p:cNvPr id="584" name="Google Shape;584;p41"/>
            <p:cNvSpPr/>
            <p:nvPr/>
          </p:nvSpPr>
          <p:spPr>
            <a:xfrm>
              <a:off x="0" y="0"/>
              <a:ext cx="3022711" cy="348819"/>
            </a:xfrm>
            <a:custGeom>
              <a:rect b="b" l="l" r="r" t="t"/>
              <a:pathLst>
                <a:path extrusionOk="0" h="348819" w="3022711">
                  <a:moveTo>
                    <a:pt x="0" y="0"/>
                  </a:moveTo>
                  <a:lnTo>
                    <a:pt x="3022711" y="0"/>
                  </a:lnTo>
                  <a:lnTo>
                    <a:pt x="3022711" y="348819"/>
                  </a:lnTo>
                  <a:lnTo>
                    <a:pt x="0" y="348819"/>
                  </a:ln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</p:sp>
        <p:sp>
          <p:nvSpPr>
            <p:cNvPr id="585" name="Google Shape;585;p41"/>
            <p:cNvSpPr txBox="1"/>
            <p:nvPr/>
          </p:nvSpPr>
          <p:spPr>
            <a:xfrm>
              <a:off x="0" y="-28575"/>
              <a:ext cx="3022800" cy="37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86" name="Google Shape;586;p41"/>
          <p:cNvSpPr/>
          <p:nvPr/>
        </p:nvSpPr>
        <p:spPr>
          <a:xfrm>
            <a:off x="7823272" y="537403"/>
            <a:ext cx="152026" cy="195686"/>
          </a:xfrm>
          <a:custGeom>
            <a:rect b="b" l="l" r="r" t="t"/>
            <a:pathLst>
              <a:path extrusionOk="0" h="391372" w="304052">
                <a:moveTo>
                  <a:pt x="0" y="0"/>
                </a:moveTo>
                <a:lnTo>
                  <a:pt x="304052" y="0"/>
                </a:lnTo>
                <a:lnTo>
                  <a:pt x="304052" y="391372"/>
                </a:lnTo>
                <a:lnTo>
                  <a:pt x="0" y="3913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87" name="Google Shape;587;p41"/>
          <p:cNvSpPr txBox="1"/>
          <p:nvPr/>
        </p:nvSpPr>
        <p:spPr>
          <a:xfrm>
            <a:off x="514350" y="182000"/>
            <a:ext cx="49929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Final Quiz - Q5</a:t>
            </a:r>
            <a:endParaRPr sz="700"/>
          </a:p>
        </p:txBody>
      </p:sp>
      <p:sp>
        <p:nvSpPr>
          <p:cNvPr id="588" name="Google Shape;588;p41"/>
          <p:cNvSpPr txBox="1"/>
          <p:nvPr/>
        </p:nvSpPr>
        <p:spPr>
          <a:xfrm>
            <a:off x="514350" y="1083275"/>
            <a:ext cx="8303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What role do Nodes play beyond representing "chunks" of source Documents?</a:t>
            </a:r>
            <a:endParaRPr b="1" sz="16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" name="Google Shape;94;p15"/>
          <p:cNvGrpSpPr/>
          <p:nvPr/>
        </p:nvGrpSpPr>
        <p:grpSpPr>
          <a:xfrm>
            <a:off x="3090202" y="1767949"/>
            <a:ext cx="471993" cy="486705"/>
            <a:chOff x="0" y="0"/>
            <a:chExt cx="812800" cy="812800"/>
          </a:xfrm>
        </p:grpSpPr>
        <p:sp>
          <p:nvSpPr>
            <p:cNvPr id="95" name="Google Shape;95;p15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15"/>
            <p:cNvSpPr txBox="1"/>
            <p:nvPr/>
          </p:nvSpPr>
          <p:spPr>
            <a:xfrm>
              <a:off x="76200" y="28575"/>
              <a:ext cx="6603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rtl="0" algn="ctr">
                <a:lnSpc>
                  <a:spcPct val="171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100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rPr>
                <a:t>2</a:t>
              </a:r>
              <a:endParaRPr sz="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97" name="Google Shape;97;p15"/>
          <p:cNvGrpSpPr/>
          <p:nvPr/>
        </p:nvGrpSpPr>
        <p:grpSpPr>
          <a:xfrm>
            <a:off x="0" y="127392"/>
            <a:ext cx="5738484" cy="716456"/>
            <a:chOff x="0" y="-28575"/>
            <a:chExt cx="3022800" cy="377400"/>
          </a:xfrm>
        </p:grpSpPr>
        <p:sp>
          <p:nvSpPr>
            <p:cNvPr id="98" name="Google Shape;98;p15"/>
            <p:cNvSpPr/>
            <p:nvPr/>
          </p:nvSpPr>
          <p:spPr>
            <a:xfrm>
              <a:off x="0" y="0"/>
              <a:ext cx="3022711" cy="348819"/>
            </a:xfrm>
            <a:custGeom>
              <a:rect b="b" l="l" r="r" t="t"/>
              <a:pathLst>
                <a:path extrusionOk="0" h="348819" w="3022711">
                  <a:moveTo>
                    <a:pt x="0" y="0"/>
                  </a:moveTo>
                  <a:lnTo>
                    <a:pt x="3022711" y="0"/>
                  </a:lnTo>
                  <a:lnTo>
                    <a:pt x="3022711" y="348819"/>
                  </a:lnTo>
                  <a:lnTo>
                    <a:pt x="0" y="348819"/>
                  </a:ln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</p:sp>
        <p:sp>
          <p:nvSpPr>
            <p:cNvPr id="99" name="Google Shape;99;p15"/>
            <p:cNvSpPr txBox="1"/>
            <p:nvPr/>
          </p:nvSpPr>
          <p:spPr>
            <a:xfrm>
              <a:off x="0" y="-28575"/>
              <a:ext cx="3022800" cy="377400"/>
            </a:xfrm>
            <a:prstGeom prst="rect">
              <a:avLst/>
            </a:prstGeom>
            <a:solidFill>
              <a:srgbClr val="D362A4"/>
            </a:solidFill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0" name="Google Shape;100;p15"/>
          <p:cNvSpPr txBox="1"/>
          <p:nvPr/>
        </p:nvSpPr>
        <p:spPr>
          <a:xfrm>
            <a:off x="514350" y="234364"/>
            <a:ext cx="49929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Prerequisites</a:t>
            </a:r>
            <a:endParaRPr sz="700"/>
          </a:p>
        </p:txBody>
      </p:sp>
      <p:sp>
        <p:nvSpPr>
          <p:cNvPr id="101" name="Google Shape;101;p15"/>
          <p:cNvSpPr/>
          <p:nvPr/>
        </p:nvSpPr>
        <p:spPr>
          <a:xfrm rot="9175335">
            <a:off x="-664556" y="3961928"/>
            <a:ext cx="2535966" cy="2074723"/>
          </a:xfrm>
          <a:custGeom>
            <a:rect b="b" l="l" r="r" t="t"/>
            <a:pathLst>
              <a:path extrusionOk="0" h="4151262" w="5074152">
                <a:moveTo>
                  <a:pt x="0" y="0"/>
                </a:moveTo>
                <a:lnTo>
                  <a:pt x="5074152" y="0"/>
                </a:lnTo>
                <a:lnTo>
                  <a:pt x="5074152" y="4151262"/>
                </a:lnTo>
                <a:lnTo>
                  <a:pt x="0" y="41512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02" name="Google Shape;102;p15"/>
          <p:cNvSpPr/>
          <p:nvPr/>
        </p:nvSpPr>
        <p:spPr>
          <a:xfrm rot="-1547762">
            <a:off x="7790323" y="4335817"/>
            <a:ext cx="1230707" cy="1166551"/>
          </a:xfrm>
          <a:custGeom>
            <a:rect b="b" l="l" r="r" t="t"/>
            <a:pathLst>
              <a:path extrusionOk="0" h="2334007" w="2462369">
                <a:moveTo>
                  <a:pt x="0" y="0"/>
                </a:moveTo>
                <a:lnTo>
                  <a:pt x="2462369" y="0"/>
                </a:lnTo>
                <a:lnTo>
                  <a:pt x="2462369" y="2334006"/>
                </a:lnTo>
                <a:lnTo>
                  <a:pt x="0" y="23340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03" name="Google Shape;103;p15"/>
          <p:cNvSpPr txBox="1"/>
          <p:nvPr/>
        </p:nvSpPr>
        <p:spPr>
          <a:xfrm>
            <a:off x="3867599" y="1727250"/>
            <a:ext cx="41691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Basic familiarity with Python and Google Colab</a:t>
            </a:r>
            <a:endParaRPr b="1" sz="16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04" name="Google Shape;104;p15"/>
          <p:cNvGrpSpPr/>
          <p:nvPr/>
        </p:nvGrpSpPr>
        <p:grpSpPr>
          <a:xfrm>
            <a:off x="3090202" y="2559049"/>
            <a:ext cx="471993" cy="486705"/>
            <a:chOff x="0" y="0"/>
            <a:chExt cx="812800" cy="812800"/>
          </a:xfrm>
        </p:grpSpPr>
        <p:sp>
          <p:nvSpPr>
            <p:cNvPr id="105" name="Google Shape;105;p15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15"/>
            <p:cNvSpPr txBox="1"/>
            <p:nvPr/>
          </p:nvSpPr>
          <p:spPr>
            <a:xfrm>
              <a:off x="76200" y="28575"/>
              <a:ext cx="6603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rtl="0" algn="ctr">
                <a:lnSpc>
                  <a:spcPct val="171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100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rPr>
                <a:t>3</a:t>
              </a:r>
              <a:endParaRPr sz="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107" name="Google Shape;107;p15"/>
          <p:cNvGrpSpPr/>
          <p:nvPr/>
        </p:nvGrpSpPr>
        <p:grpSpPr>
          <a:xfrm>
            <a:off x="3090202" y="1044774"/>
            <a:ext cx="3849462" cy="486705"/>
            <a:chOff x="3090202" y="4484724"/>
            <a:chExt cx="3849462" cy="486705"/>
          </a:xfrm>
        </p:grpSpPr>
        <p:sp>
          <p:nvSpPr>
            <p:cNvPr id="108" name="Google Shape;108;p15"/>
            <p:cNvSpPr txBox="1"/>
            <p:nvPr/>
          </p:nvSpPr>
          <p:spPr>
            <a:xfrm>
              <a:off x="3879065" y="4604925"/>
              <a:ext cx="3060600" cy="26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rtl="0" algn="l">
                <a:lnSpc>
                  <a:spcPct val="140006"/>
                </a:lnSpc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r>
                <a:rPr b="1" lang="en" sz="170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OpenAI API Key</a:t>
              </a:r>
              <a:endParaRPr b="1" sz="17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109" name="Google Shape;109;p15"/>
            <p:cNvGrpSpPr/>
            <p:nvPr/>
          </p:nvGrpSpPr>
          <p:grpSpPr>
            <a:xfrm>
              <a:off x="3090202" y="4484724"/>
              <a:ext cx="471993" cy="486705"/>
              <a:chOff x="0" y="0"/>
              <a:chExt cx="812800" cy="812800"/>
            </a:xfrm>
          </p:grpSpPr>
          <p:sp>
            <p:nvSpPr>
              <p:cNvPr id="110" name="Google Shape;110;p1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D362A4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" name="Google Shape;111;p15"/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rtl="0" algn="ctr">
                  <a:lnSpc>
                    <a:spcPct val="171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2100">
                    <a:solidFill>
                      <a:schemeClr val="lt1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1</a:t>
                </a:r>
                <a:endParaRPr sz="200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pic>
        <p:nvPicPr>
          <p:cNvPr id="112" name="Google Shape;112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16550" y="929899"/>
            <a:ext cx="1385550" cy="71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5729" y="1923464"/>
            <a:ext cx="1079127" cy="5670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753027" y="2343547"/>
            <a:ext cx="1337176" cy="1249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753014" y="1767949"/>
            <a:ext cx="1163382" cy="716449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5"/>
          <p:cNvSpPr txBox="1"/>
          <p:nvPr/>
        </p:nvSpPr>
        <p:spPr>
          <a:xfrm>
            <a:off x="3867599" y="2544763"/>
            <a:ext cx="41691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Basic familiarity with Prompting / Large Language Models (LLMs)</a:t>
            </a:r>
            <a:endParaRPr b="1" sz="16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42"/>
          <p:cNvSpPr/>
          <p:nvPr/>
        </p:nvSpPr>
        <p:spPr>
          <a:xfrm>
            <a:off x="689886" y="4560241"/>
            <a:ext cx="138126" cy="137818"/>
          </a:xfrm>
          <a:custGeom>
            <a:rect b="b" l="l" r="r" t="t"/>
            <a:pathLst>
              <a:path extrusionOk="0" h="275636" w="276253">
                <a:moveTo>
                  <a:pt x="0" y="0"/>
                </a:moveTo>
                <a:lnTo>
                  <a:pt x="276252" y="0"/>
                </a:lnTo>
                <a:lnTo>
                  <a:pt x="276252" y="275636"/>
                </a:lnTo>
                <a:lnTo>
                  <a:pt x="0" y="2756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594" name="Google Shape;594;p42"/>
          <p:cNvGrpSpPr/>
          <p:nvPr/>
        </p:nvGrpSpPr>
        <p:grpSpPr>
          <a:xfrm>
            <a:off x="514350" y="1579775"/>
            <a:ext cx="5738450" cy="529654"/>
            <a:chOff x="0" y="-28575"/>
            <a:chExt cx="2403338" cy="279000"/>
          </a:xfrm>
        </p:grpSpPr>
        <p:sp>
          <p:nvSpPr>
            <p:cNvPr id="595" name="Google Shape;595;p42"/>
            <p:cNvSpPr/>
            <p:nvPr/>
          </p:nvSpPr>
          <p:spPr>
            <a:xfrm>
              <a:off x="0" y="0"/>
              <a:ext cx="2403338" cy="250367"/>
            </a:xfrm>
            <a:custGeom>
              <a:rect b="b" l="l" r="r" t="t"/>
              <a:pathLst>
                <a:path extrusionOk="0" h="250367" w="2403338">
                  <a:moveTo>
                    <a:pt x="43269" y="0"/>
                  </a:moveTo>
                  <a:lnTo>
                    <a:pt x="2360069" y="0"/>
                  </a:lnTo>
                  <a:cubicBezTo>
                    <a:pt x="2371544" y="0"/>
                    <a:pt x="2382550" y="4559"/>
                    <a:pt x="2390664" y="12673"/>
                  </a:cubicBezTo>
                  <a:cubicBezTo>
                    <a:pt x="2398779" y="20788"/>
                    <a:pt x="2403338" y="31793"/>
                    <a:pt x="2403338" y="43269"/>
                  </a:cubicBezTo>
                  <a:lnTo>
                    <a:pt x="2403338" y="207097"/>
                  </a:lnTo>
                  <a:cubicBezTo>
                    <a:pt x="2403338" y="218573"/>
                    <a:pt x="2398779" y="229579"/>
                    <a:pt x="2390664" y="237693"/>
                  </a:cubicBezTo>
                  <a:cubicBezTo>
                    <a:pt x="2382550" y="245808"/>
                    <a:pt x="2371544" y="250367"/>
                    <a:pt x="2360069" y="250367"/>
                  </a:cubicBezTo>
                  <a:lnTo>
                    <a:pt x="43269" y="250367"/>
                  </a:lnTo>
                  <a:cubicBezTo>
                    <a:pt x="31793" y="250367"/>
                    <a:pt x="20788" y="245808"/>
                    <a:pt x="12673" y="237693"/>
                  </a:cubicBezTo>
                  <a:cubicBezTo>
                    <a:pt x="4559" y="229579"/>
                    <a:pt x="0" y="218573"/>
                    <a:pt x="0" y="207097"/>
                  </a:cubicBezTo>
                  <a:lnTo>
                    <a:pt x="0" y="43269"/>
                  </a:lnTo>
                  <a:cubicBezTo>
                    <a:pt x="0" y="31793"/>
                    <a:pt x="4559" y="20788"/>
                    <a:pt x="12673" y="12673"/>
                  </a:cubicBezTo>
                  <a:cubicBezTo>
                    <a:pt x="20788" y="4559"/>
                    <a:pt x="31793" y="0"/>
                    <a:pt x="43269" y="0"/>
                  </a:cubicBez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42"/>
            <p:cNvSpPr txBox="1"/>
            <p:nvPr/>
          </p:nvSpPr>
          <p:spPr>
            <a:xfrm>
              <a:off x="0" y="-28575"/>
              <a:ext cx="2403300" cy="27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97" name="Google Shape;597;p42"/>
          <p:cNvGrpSpPr/>
          <p:nvPr/>
        </p:nvGrpSpPr>
        <p:grpSpPr>
          <a:xfrm>
            <a:off x="514350" y="2372091"/>
            <a:ext cx="5738450" cy="529654"/>
            <a:chOff x="0" y="-28575"/>
            <a:chExt cx="2403338" cy="279000"/>
          </a:xfrm>
        </p:grpSpPr>
        <p:sp>
          <p:nvSpPr>
            <p:cNvPr id="598" name="Google Shape;598;p42"/>
            <p:cNvSpPr/>
            <p:nvPr/>
          </p:nvSpPr>
          <p:spPr>
            <a:xfrm>
              <a:off x="0" y="0"/>
              <a:ext cx="2403338" cy="250367"/>
            </a:xfrm>
            <a:custGeom>
              <a:rect b="b" l="l" r="r" t="t"/>
              <a:pathLst>
                <a:path extrusionOk="0" h="250367" w="2403338">
                  <a:moveTo>
                    <a:pt x="43269" y="0"/>
                  </a:moveTo>
                  <a:lnTo>
                    <a:pt x="2360069" y="0"/>
                  </a:lnTo>
                  <a:cubicBezTo>
                    <a:pt x="2371544" y="0"/>
                    <a:pt x="2382550" y="4559"/>
                    <a:pt x="2390664" y="12673"/>
                  </a:cubicBezTo>
                  <a:cubicBezTo>
                    <a:pt x="2398779" y="20788"/>
                    <a:pt x="2403338" y="31793"/>
                    <a:pt x="2403338" y="43269"/>
                  </a:cubicBezTo>
                  <a:lnTo>
                    <a:pt x="2403338" y="207097"/>
                  </a:lnTo>
                  <a:cubicBezTo>
                    <a:pt x="2403338" y="218573"/>
                    <a:pt x="2398779" y="229579"/>
                    <a:pt x="2390664" y="237693"/>
                  </a:cubicBezTo>
                  <a:cubicBezTo>
                    <a:pt x="2382550" y="245808"/>
                    <a:pt x="2371544" y="250367"/>
                    <a:pt x="2360069" y="250367"/>
                  </a:cubicBezTo>
                  <a:lnTo>
                    <a:pt x="43269" y="250367"/>
                  </a:lnTo>
                  <a:cubicBezTo>
                    <a:pt x="31793" y="250367"/>
                    <a:pt x="20788" y="245808"/>
                    <a:pt x="12673" y="237693"/>
                  </a:cubicBezTo>
                  <a:cubicBezTo>
                    <a:pt x="4559" y="229579"/>
                    <a:pt x="0" y="218573"/>
                    <a:pt x="0" y="207097"/>
                  </a:cubicBezTo>
                  <a:lnTo>
                    <a:pt x="0" y="43269"/>
                  </a:lnTo>
                  <a:cubicBezTo>
                    <a:pt x="0" y="31793"/>
                    <a:pt x="4559" y="20788"/>
                    <a:pt x="12673" y="12673"/>
                  </a:cubicBezTo>
                  <a:cubicBezTo>
                    <a:pt x="20788" y="4559"/>
                    <a:pt x="31793" y="0"/>
                    <a:pt x="43269" y="0"/>
                  </a:cubicBez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42"/>
            <p:cNvSpPr txBox="1"/>
            <p:nvPr/>
          </p:nvSpPr>
          <p:spPr>
            <a:xfrm>
              <a:off x="0" y="-28575"/>
              <a:ext cx="2403300" cy="27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00" name="Google Shape;600;p42"/>
          <p:cNvSpPr/>
          <p:nvPr/>
        </p:nvSpPr>
        <p:spPr>
          <a:xfrm>
            <a:off x="514350" y="4010970"/>
            <a:ext cx="5737969" cy="475071"/>
          </a:xfrm>
          <a:custGeom>
            <a:rect b="b" l="l" r="r" t="t"/>
            <a:pathLst>
              <a:path extrusionOk="0" h="250367" w="2403338">
                <a:moveTo>
                  <a:pt x="43269" y="0"/>
                </a:moveTo>
                <a:lnTo>
                  <a:pt x="2360069" y="0"/>
                </a:lnTo>
                <a:cubicBezTo>
                  <a:pt x="2371544" y="0"/>
                  <a:pt x="2382550" y="4559"/>
                  <a:pt x="2390664" y="12673"/>
                </a:cubicBezTo>
                <a:cubicBezTo>
                  <a:pt x="2398779" y="20788"/>
                  <a:pt x="2403338" y="31793"/>
                  <a:pt x="2403338" y="43269"/>
                </a:cubicBezTo>
                <a:lnTo>
                  <a:pt x="2403338" y="207097"/>
                </a:lnTo>
                <a:cubicBezTo>
                  <a:pt x="2403338" y="218573"/>
                  <a:pt x="2398779" y="229579"/>
                  <a:pt x="2390664" y="237693"/>
                </a:cubicBezTo>
                <a:cubicBezTo>
                  <a:pt x="2382550" y="245808"/>
                  <a:pt x="2371544" y="250367"/>
                  <a:pt x="2360069" y="250367"/>
                </a:cubicBezTo>
                <a:lnTo>
                  <a:pt x="43269" y="250367"/>
                </a:lnTo>
                <a:cubicBezTo>
                  <a:pt x="31793" y="250367"/>
                  <a:pt x="20788" y="245808"/>
                  <a:pt x="12673" y="237693"/>
                </a:cubicBezTo>
                <a:cubicBezTo>
                  <a:pt x="4559" y="229579"/>
                  <a:pt x="0" y="218573"/>
                  <a:pt x="0" y="207097"/>
                </a:cubicBezTo>
                <a:lnTo>
                  <a:pt x="0" y="43269"/>
                </a:lnTo>
                <a:cubicBezTo>
                  <a:pt x="0" y="31793"/>
                  <a:pt x="4559" y="20788"/>
                  <a:pt x="12673" y="12673"/>
                </a:cubicBezTo>
                <a:cubicBezTo>
                  <a:pt x="20788" y="4559"/>
                  <a:pt x="31793" y="0"/>
                  <a:pt x="43269" y="0"/>
                </a:cubicBezTo>
                <a:close/>
              </a:path>
            </a:pathLst>
          </a:custGeom>
          <a:solidFill>
            <a:srgbClr val="D362A4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1" name="Google Shape;601;p42"/>
          <p:cNvSpPr/>
          <p:nvPr/>
        </p:nvSpPr>
        <p:spPr>
          <a:xfrm>
            <a:off x="514350" y="3218654"/>
            <a:ext cx="5737969" cy="475071"/>
          </a:xfrm>
          <a:custGeom>
            <a:rect b="b" l="l" r="r" t="t"/>
            <a:pathLst>
              <a:path extrusionOk="0" h="250367" w="2403338">
                <a:moveTo>
                  <a:pt x="43269" y="0"/>
                </a:moveTo>
                <a:lnTo>
                  <a:pt x="2360069" y="0"/>
                </a:lnTo>
                <a:cubicBezTo>
                  <a:pt x="2371544" y="0"/>
                  <a:pt x="2382550" y="4559"/>
                  <a:pt x="2390664" y="12673"/>
                </a:cubicBezTo>
                <a:cubicBezTo>
                  <a:pt x="2398779" y="20788"/>
                  <a:pt x="2403338" y="31793"/>
                  <a:pt x="2403338" y="43269"/>
                </a:cubicBezTo>
                <a:lnTo>
                  <a:pt x="2403338" y="207097"/>
                </a:lnTo>
                <a:cubicBezTo>
                  <a:pt x="2403338" y="218573"/>
                  <a:pt x="2398779" y="229579"/>
                  <a:pt x="2390664" y="237693"/>
                </a:cubicBezTo>
                <a:cubicBezTo>
                  <a:pt x="2382550" y="245808"/>
                  <a:pt x="2371544" y="250367"/>
                  <a:pt x="2360069" y="250367"/>
                </a:cubicBezTo>
                <a:lnTo>
                  <a:pt x="43269" y="250367"/>
                </a:lnTo>
                <a:cubicBezTo>
                  <a:pt x="31793" y="250367"/>
                  <a:pt x="20788" y="245808"/>
                  <a:pt x="12673" y="237693"/>
                </a:cubicBezTo>
                <a:cubicBezTo>
                  <a:pt x="4559" y="229579"/>
                  <a:pt x="0" y="218573"/>
                  <a:pt x="0" y="207097"/>
                </a:cubicBezTo>
                <a:lnTo>
                  <a:pt x="0" y="43269"/>
                </a:lnTo>
                <a:cubicBezTo>
                  <a:pt x="0" y="31793"/>
                  <a:pt x="4559" y="20788"/>
                  <a:pt x="12673" y="12673"/>
                </a:cubicBezTo>
                <a:cubicBezTo>
                  <a:pt x="20788" y="4559"/>
                  <a:pt x="31793" y="0"/>
                  <a:pt x="43269" y="0"/>
                </a:cubicBezTo>
                <a:close/>
              </a:path>
            </a:pathLst>
          </a:custGeom>
          <a:solidFill>
            <a:srgbClr val="D362A4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2" name="Google Shape;602;p42"/>
          <p:cNvSpPr/>
          <p:nvPr/>
        </p:nvSpPr>
        <p:spPr>
          <a:xfrm rot="-1547762">
            <a:off x="7790323" y="4335817"/>
            <a:ext cx="1230707" cy="1166551"/>
          </a:xfrm>
          <a:custGeom>
            <a:rect b="b" l="l" r="r" t="t"/>
            <a:pathLst>
              <a:path extrusionOk="0" h="2334007" w="2462369">
                <a:moveTo>
                  <a:pt x="0" y="0"/>
                </a:moveTo>
                <a:lnTo>
                  <a:pt x="2462369" y="0"/>
                </a:lnTo>
                <a:lnTo>
                  <a:pt x="2462369" y="2334006"/>
                </a:lnTo>
                <a:lnTo>
                  <a:pt x="0" y="23340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03" name="Google Shape;603;p42"/>
          <p:cNvSpPr txBox="1"/>
          <p:nvPr/>
        </p:nvSpPr>
        <p:spPr>
          <a:xfrm>
            <a:off x="795896" y="1635078"/>
            <a:ext cx="45462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A. </a:t>
            </a:r>
            <a:r>
              <a:rPr b="1" lang="en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Utilizing the DocumentIndexer class</a:t>
            </a:r>
            <a:endParaRPr b="1" sz="11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04" name="Google Shape;604;p42"/>
          <p:cNvSpPr txBox="1"/>
          <p:nvPr/>
        </p:nvSpPr>
        <p:spPr>
          <a:xfrm>
            <a:off x="795896" y="2414877"/>
            <a:ext cx="50640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B. </a:t>
            </a:r>
            <a:r>
              <a:rPr b="1" lang="en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Applying the TextExtractor for indexing</a:t>
            </a:r>
            <a:endParaRPr b="1" sz="11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05" name="Google Shape;605;p42"/>
          <p:cNvSpPr txBox="1"/>
          <p:nvPr/>
        </p:nvSpPr>
        <p:spPr>
          <a:xfrm>
            <a:off x="795896" y="3219776"/>
            <a:ext cx="45462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C. </a:t>
            </a:r>
            <a:r>
              <a:rPr b="1" lang="en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Leveraging the .from_documents() method</a:t>
            </a:r>
            <a:endParaRPr b="1" sz="11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06" name="Google Shape;606;p42"/>
          <p:cNvSpPr txBox="1"/>
          <p:nvPr/>
        </p:nvSpPr>
        <p:spPr>
          <a:xfrm>
            <a:off x="795896" y="4012050"/>
            <a:ext cx="45462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D. </a:t>
            </a:r>
            <a:r>
              <a:rPr b="1" lang="en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Employing the NodeIndexBuilder from the llama_index library</a:t>
            </a:r>
            <a:endParaRPr b="1" sz="11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607" name="Google Shape;607;p42"/>
          <p:cNvGrpSpPr/>
          <p:nvPr/>
        </p:nvGrpSpPr>
        <p:grpSpPr>
          <a:xfrm>
            <a:off x="0" y="127392"/>
            <a:ext cx="5738484" cy="716456"/>
            <a:chOff x="0" y="-28575"/>
            <a:chExt cx="3022800" cy="377400"/>
          </a:xfrm>
        </p:grpSpPr>
        <p:sp>
          <p:nvSpPr>
            <p:cNvPr id="608" name="Google Shape;608;p42"/>
            <p:cNvSpPr/>
            <p:nvPr/>
          </p:nvSpPr>
          <p:spPr>
            <a:xfrm>
              <a:off x="0" y="0"/>
              <a:ext cx="3022711" cy="348819"/>
            </a:xfrm>
            <a:custGeom>
              <a:rect b="b" l="l" r="r" t="t"/>
              <a:pathLst>
                <a:path extrusionOk="0" h="348819" w="3022711">
                  <a:moveTo>
                    <a:pt x="0" y="0"/>
                  </a:moveTo>
                  <a:lnTo>
                    <a:pt x="3022711" y="0"/>
                  </a:lnTo>
                  <a:lnTo>
                    <a:pt x="3022711" y="348819"/>
                  </a:lnTo>
                  <a:lnTo>
                    <a:pt x="0" y="348819"/>
                  </a:ln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</p:sp>
        <p:sp>
          <p:nvSpPr>
            <p:cNvPr id="609" name="Google Shape;609;p42"/>
            <p:cNvSpPr txBox="1"/>
            <p:nvPr/>
          </p:nvSpPr>
          <p:spPr>
            <a:xfrm>
              <a:off x="0" y="-28575"/>
              <a:ext cx="3022800" cy="37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10" name="Google Shape;610;p42"/>
          <p:cNvSpPr/>
          <p:nvPr/>
        </p:nvSpPr>
        <p:spPr>
          <a:xfrm>
            <a:off x="7823272" y="537403"/>
            <a:ext cx="152026" cy="195686"/>
          </a:xfrm>
          <a:custGeom>
            <a:rect b="b" l="l" r="r" t="t"/>
            <a:pathLst>
              <a:path extrusionOk="0" h="391372" w="304052">
                <a:moveTo>
                  <a:pt x="0" y="0"/>
                </a:moveTo>
                <a:lnTo>
                  <a:pt x="304052" y="0"/>
                </a:lnTo>
                <a:lnTo>
                  <a:pt x="304052" y="391372"/>
                </a:lnTo>
                <a:lnTo>
                  <a:pt x="0" y="3913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11" name="Google Shape;611;p42"/>
          <p:cNvSpPr txBox="1"/>
          <p:nvPr/>
        </p:nvSpPr>
        <p:spPr>
          <a:xfrm>
            <a:off x="514350" y="182000"/>
            <a:ext cx="49929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Final Quiz - Q6</a:t>
            </a:r>
            <a:endParaRPr sz="700"/>
          </a:p>
        </p:txBody>
      </p:sp>
      <p:sp>
        <p:nvSpPr>
          <p:cNvPr id="612" name="Google Shape;612;p42"/>
          <p:cNvSpPr txBox="1"/>
          <p:nvPr/>
        </p:nvSpPr>
        <p:spPr>
          <a:xfrm>
            <a:off x="514350" y="1083275"/>
            <a:ext cx="8303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How can you build an index directly from Documents using LlamaIndex?</a:t>
            </a:r>
            <a:endParaRPr b="1" sz="16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43"/>
          <p:cNvSpPr/>
          <p:nvPr/>
        </p:nvSpPr>
        <p:spPr>
          <a:xfrm>
            <a:off x="689886" y="4560241"/>
            <a:ext cx="138126" cy="137818"/>
          </a:xfrm>
          <a:custGeom>
            <a:rect b="b" l="l" r="r" t="t"/>
            <a:pathLst>
              <a:path extrusionOk="0" h="275636" w="276253">
                <a:moveTo>
                  <a:pt x="0" y="0"/>
                </a:moveTo>
                <a:lnTo>
                  <a:pt x="276252" y="0"/>
                </a:lnTo>
                <a:lnTo>
                  <a:pt x="276252" y="275636"/>
                </a:lnTo>
                <a:lnTo>
                  <a:pt x="0" y="2756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618" name="Google Shape;618;p43"/>
          <p:cNvGrpSpPr/>
          <p:nvPr/>
        </p:nvGrpSpPr>
        <p:grpSpPr>
          <a:xfrm>
            <a:off x="514350" y="1579775"/>
            <a:ext cx="5738450" cy="529654"/>
            <a:chOff x="0" y="-28575"/>
            <a:chExt cx="2403338" cy="279000"/>
          </a:xfrm>
        </p:grpSpPr>
        <p:sp>
          <p:nvSpPr>
            <p:cNvPr id="619" name="Google Shape;619;p43"/>
            <p:cNvSpPr/>
            <p:nvPr/>
          </p:nvSpPr>
          <p:spPr>
            <a:xfrm>
              <a:off x="0" y="0"/>
              <a:ext cx="2403338" cy="250367"/>
            </a:xfrm>
            <a:custGeom>
              <a:rect b="b" l="l" r="r" t="t"/>
              <a:pathLst>
                <a:path extrusionOk="0" h="250367" w="2403338">
                  <a:moveTo>
                    <a:pt x="43269" y="0"/>
                  </a:moveTo>
                  <a:lnTo>
                    <a:pt x="2360069" y="0"/>
                  </a:lnTo>
                  <a:cubicBezTo>
                    <a:pt x="2371544" y="0"/>
                    <a:pt x="2382550" y="4559"/>
                    <a:pt x="2390664" y="12673"/>
                  </a:cubicBezTo>
                  <a:cubicBezTo>
                    <a:pt x="2398779" y="20788"/>
                    <a:pt x="2403338" y="31793"/>
                    <a:pt x="2403338" y="43269"/>
                  </a:cubicBezTo>
                  <a:lnTo>
                    <a:pt x="2403338" y="207097"/>
                  </a:lnTo>
                  <a:cubicBezTo>
                    <a:pt x="2403338" y="218573"/>
                    <a:pt x="2398779" y="229579"/>
                    <a:pt x="2390664" y="237693"/>
                  </a:cubicBezTo>
                  <a:cubicBezTo>
                    <a:pt x="2382550" y="245808"/>
                    <a:pt x="2371544" y="250367"/>
                    <a:pt x="2360069" y="250367"/>
                  </a:cubicBezTo>
                  <a:lnTo>
                    <a:pt x="43269" y="250367"/>
                  </a:lnTo>
                  <a:cubicBezTo>
                    <a:pt x="31793" y="250367"/>
                    <a:pt x="20788" y="245808"/>
                    <a:pt x="12673" y="237693"/>
                  </a:cubicBezTo>
                  <a:cubicBezTo>
                    <a:pt x="4559" y="229579"/>
                    <a:pt x="0" y="218573"/>
                    <a:pt x="0" y="207097"/>
                  </a:cubicBezTo>
                  <a:lnTo>
                    <a:pt x="0" y="43269"/>
                  </a:lnTo>
                  <a:cubicBezTo>
                    <a:pt x="0" y="31793"/>
                    <a:pt x="4559" y="20788"/>
                    <a:pt x="12673" y="12673"/>
                  </a:cubicBezTo>
                  <a:cubicBezTo>
                    <a:pt x="20788" y="4559"/>
                    <a:pt x="31793" y="0"/>
                    <a:pt x="43269" y="0"/>
                  </a:cubicBez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43"/>
            <p:cNvSpPr txBox="1"/>
            <p:nvPr/>
          </p:nvSpPr>
          <p:spPr>
            <a:xfrm>
              <a:off x="0" y="-28575"/>
              <a:ext cx="2403300" cy="27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21" name="Google Shape;621;p43"/>
          <p:cNvGrpSpPr/>
          <p:nvPr/>
        </p:nvGrpSpPr>
        <p:grpSpPr>
          <a:xfrm>
            <a:off x="514350" y="2372091"/>
            <a:ext cx="5738450" cy="529654"/>
            <a:chOff x="0" y="-28575"/>
            <a:chExt cx="2403338" cy="279000"/>
          </a:xfrm>
        </p:grpSpPr>
        <p:sp>
          <p:nvSpPr>
            <p:cNvPr id="622" name="Google Shape;622;p43"/>
            <p:cNvSpPr/>
            <p:nvPr/>
          </p:nvSpPr>
          <p:spPr>
            <a:xfrm>
              <a:off x="0" y="0"/>
              <a:ext cx="2403338" cy="250367"/>
            </a:xfrm>
            <a:custGeom>
              <a:rect b="b" l="l" r="r" t="t"/>
              <a:pathLst>
                <a:path extrusionOk="0" h="250367" w="2403338">
                  <a:moveTo>
                    <a:pt x="43269" y="0"/>
                  </a:moveTo>
                  <a:lnTo>
                    <a:pt x="2360069" y="0"/>
                  </a:lnTo>
                  <a:cubicBezTo>
                    <a:pt x="2371544" y="0"/>
                    <a:pt x="2382550" y="4559"/>
                    <a:pt x="2390664" y="12673"/>
                  </a:cubicBezTo>
                  <a:cubicBezTo>
                    <a:pt x="2398779" y="20788"/>
                    <a:pt x="2403338" y="31793"/>
                    <a:pt x="2403338" y="43269"/>
                  </a:cubicBezTo>
                  <a:lnTo>
                    <a:pt x="2403338" y="207097"/>
                  </a:lnTo>
                  <a:cubicBezTo>
                    <a:pt x="2403338" y="218573"/>
                    <a:pt x="2398779" y="229579"/>
                    <a:pt x="2390664" y="237693"/>
                  </a:cubicBezTo>
                  <a:cubicBezTo>
                    <a:pt x="2382550" y="245808"/>
                    <a:pt x="2371544" y="250367"/>
                    <a:pt x="2360069" y="250367"/>
                  </a:cubicBezTo>
                  <a:lnTo>
                    <a:pt x="43269" y="250367"/>
                  </a:lnTo>
                  <a:cubicBezTo>
                    <a:pt x="31793" y="250367"/>
                    <a:pt x="20788" y="245808"/>
                    <a:pt x="12673" y="237693"/>
                  </a:cubicBezTo>
                  <a:cubicBezTo>
                    <a:pt x="4559" y="229579"/>
                    <a:pt x="0" y="218573"/>
                    <a:pt x="0" y="207097"/>
                  </a:cubicBezTo>
                  <a:lnTo>
                    <a:pt x="0" y="43269"/>
                  </a:lnTo>
                  <a:cubicBezTo>
                    <a:pt x="0" y="31793"/>
                    <a:pt x="4559" y="20788"/>
                    <a:pt x="12673" y="12673"/>
                  </a:cubicBezTo>
                  <a:cubicBezTo>
                    <a:pt x="20788" y="4559"/>
                    <a:pt x="31793" y="0"/>
                    <a:pt x="43269" y="0"/>
                  </a:cubicBez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43"/>
            <p:cNvSpPr txBox="1"/>
            <p:nvPr/>
          </p:nvSpPr>
          <p:spPr>
            <a:xfrm>
              <a:off x="0" y="-28575"/>
              <a:ext cx="2403300" cy="27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24" name="Google Shape;624;p43"/>
          <p:cNvSpPr/>
          <p:nvPr/>
        </p:nvSpPr>
        <p:spPr>
          <a:xfrm>
            <a:off x="514350" y="4010970"/>
            <a:ext cx="5737969" cy="475071"/>
          </a:xfrm>
          <a:custGeom>
            <a:rect b="b" l="l" r="r" t="t"/>
            <a:pathLst>
              <a:path extrusionOk="0" h="250367" w="2403338">
                <a:moveTo>
                  <a:pt x="43269" y="0"/>
                </a:moveTo>
                <a:lnTo>
                  <a:pt x="2360069" y="0"/>
                </a:lnTo>
                <a:cubicBezTo>
                  <a:pt x="2371544" y="0"/>
                  <a:pt x="2382550" y="4559"/>
                  <a:pt x="2390664" y="12673"/>
                </a:cubicBezTo>
                <a:cubicBezTo>
                  <a:pt x="2398779" y="20788"/>
                  <a:pt x="2403338" y="31793"/>
                  <a:pt x="2403338" y="43269"/>
                </a:cubicBezTo>
                <a:lnTo>
                  <a:pt x="2403338" y="207097"/>
                </a:lnTo>
                <a:cubicBezTo>
                  <a:pt x="2403338" y="218573"/>
                  <a:pt x="2398779" y="229579"/>
                  <a:pt x="2390664" y="237693"/>
                </a:cubicBezTo>
                <a:cubicBezTo>
                  <a:pt x="2382550" y="245808"/>
                  <a:pt x="2371544" y="250367"/>
                  <a:pt x="2360069" y="250367"/>
                </a:cubicBezTo>
                <a:lnTo>
                  <a:pt x="43269" y="250367"/>
                </a:lnTo>
                <a:cubicBezTo>
                  <a:pt x="31793" y="250367"/>
                  <a:pt x="20788" y="245808"/>
                  <a:pt x="12673" y="237693"/>
                </a:cubicBezTo>
                <a:cubicBezTo>
                  <a:pt x="4559" y="229579"/>
                  <a:pt x="0" y="218573"/>
                  <a:pt x="0" y="207097"/>
                </a:cubicBezTo>
                <a:lnTo>
                  <a:pt x="0" y="43269"/>
                </a:lnTo>
                <a:cubicBezTo>
                  <a:pt x="0" y="31793"/>
                  <a:pt x="4559" y="20788"/>
                  <a:pt x="12673" y="12673"/>
                </a:cubicBezTo>
                <a:cubicBezTo>
                  <a:pt x="20788" y="4559"/>
                  <a:pt x="31793" y="0"/>
                  <a:pt x="43269" y="0"/>
                </a:cubicBezTo>
                <a:close/>
              </a:path>
            </a:pathLst>
          </a:custGeom>
          <a:solidFill>
            <a:srgbClr val="D362A4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5" name="Google Shape;625;p43"/>
          <p:cNvSpPr/>
          <p:nvPr/>
        </p:nvSpPr>
        <p:spPr>
          <a:xfrm>
            <a:off x="514350" y="3218654"/>
            <a:ext cx="5737969" cy="475071"/>
          </a:xfrm>
          <a:custGeom>
            <a:rect b="b" l="l" r="r" t="t"/>
            <a:pathLst>
              <a:path extrusionOk="0" h="250367" w="2403338">
                <a:moveTo>
                  <a:pt x="43269" y="0"/>
                </a:moveTo>
                <a:lnTo>
                  <a:pt x="2360069" y="0"/>
                </a:lnTo>
                <a:cubicBezTo>
                  <a:pt x="2371544" y="0"/>
                  <a:pt x="2382550" y="4559"/>
                  <a:pt x="2390664" y="12673"/>
                </a:cubicBezTo>
                <a:cubicBezTo>
                  <a:pt x="2398779" y="20788"/>
                  <a:pt x="2403338" y="31793"/>
                  <a:pt x="2403338" y="43269"/>
                </a:cubicBezTo>
                <a:lnTo>
                  <a:pt x="2403338" y="207097"/>
                </a:lnTo>
                <a:cubicBezTo>
                  <a:pt x="2403338" y="218573"/>
                  <a:pt x="2398779" y="229579"/>
                  <a:pt x="2390664" y="237693"/>
                </a:cubicBezTo>
                <a:cubicBezTo>
                  <a:pt x="2382550" y="245808"/>
                  <a:pt x="2371544" y="250367"/>
                  <a:pt x="2360069" y="250367"/>
                </a:cubicBezTo>
                <a:lnTo>
                  <a:pt x="43269" y="250367"/>
                </a:lnTo>
                <a:cubicBezTo>
                  <a:pt x="31793" y="250367"/>
                  <a:pt x="20788" y="245808"/>
                  <a:pt x="12673" y="237693"/>
                </a:cubicBezTo>
                <a:cubicBezTo>
                  <a:pt x="4559" y="229579"/>
                  <a:pt x="0" y="218573"/>
                  <a:pt x="0" y="207097"/>
                </a:cubicBezTo>
                <a:lnTo>
                  <a:pt x="0" y="43269"/>
                </a:lnTo>
                <a:cubicBezTo>
                  <a:pt x="0" y="31793"/>
                  <a:pt x="4559" y="20788"/>
                  <a:pt x="12673" y="12673"/>
                </a:cubicBezTo>
                <a:cubicBezTo>
                  <a:pt x="20788" y="4559"/>
                  <a:pt x="31793" y="0"/>
                  <a:pt x="43269" y="0"/>
                </a:cubicBezTo>
                <a:close/>
              </a:path>
            </a:pathLst>
          </a:custGeom>
          <a:solidFill>
            <a:srgbClr val="539DC6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6" name="Google Shape;626;p43"/>
          <p:cNvSpPr/>
          <p:nvPr/>
        </p:nvSpPr>
        <p:spPr>
          <a:xfrm rot="-1547762">
            <a:off x="7790323" y="4335817"/>
            <a:ext cx="1230707" cy="1166551"/>
          </a:xfrm>
          <a:custGeom>
            <a:rect b="b" l="l" r="r" t="t"/>
            <a:pathLst>
              <a:path extrusionOk="0" h="2334007" w="2462369">
                <a:moveTo>
                  <a:pt x="0" y="0"/>
                </a:moveTo>
                <a:lnTo>
                  <a:pt x="2462369" y="0"/>
                </a:lnTo>
                <a:lnTo>
                  <a:pt x="2462369" y="2334006"/>
                </a:lnTo>
                <a:lnTo>
                  <a:pt x="0" y="23340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27" name="Google Shape;627;p43"/>
          <p:cNvSpPr txBox="1"/>
          <p:nvPr/>
        </p:nvSpPr>
        <p:spPr>
          <a:xfrm>
            <a:off x="795896" y="1635078"/>
            <a:ext cx="45462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A. Utilizing the DocumentIndexer class</a:t>
            </a:r>
            <a:endParaRPr b="1" sz="11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28" name="Google Shape;628;p43"/>
          <p:cNvSpPr txBox="1"/>
          <p:nvPr/>
        </p:nvSpPr>
        <p:spPr>
          <a:xfrm>
            <a:off x="795896" y="2414877"/>
            <a:ext cx="50640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B. Applying the TextExtractor for indexing</a:t>
            </a:r>
            <a:endParaRPr b="1" sz="11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29" name="Google Shape;629;p43"/>
          <p:cNvSpPr txBox="1"/>
          <p:nvPr/>
        </p:nvSpPr>
        <p:spPr>
          <a:xfrm>
            <a:off x="795896" y="3219776"/>
            <a:ext cx="45462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C. Leveraging the .from_documents() method</a:t>
            </a:r>
            <a:endParaRPr b="1" sz="11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30" name="Google Shape;630;p43"/>
          <p:cNvSpPr txBox="1"/>
          <p:nvPr/>
        </p:nvSpPr>
        <p:spPr>
          <a:xfrm>
            <a:off x="795896" y="4012050"/>
            <a:ext cx="45462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D. Employing the NodeIndexBuilder from the llama_index library</a:t>
            </a:r>
            <a:endParaRPr b="1" sz="11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631" name="Google Shape;631;p43"/>
          <p:cNvGrpSpPr/>
          <p:nvPr/>
        </p:nvGrpSpPr>
        <p:grpSpPr>
          <a:xfrm>
            <a:off x="0" y="127392"/>
            <a:ext cx="5738484" cy="716456"/>
            <a:chOff x="0" y="-28575"/>
            <a:chExt cx="3022800" cy="377400"/>
          </a:xfrm>
        </p:grpSpPr>
        <p:sp>
          <p:nvSpPr>
            <p:cNvPr id="632" name="Google Shape;632;p43"/>
            <p:cNvSpPr/>
            <p:nvPr/>
          </p:nvSpPr>
          <p:spPr>
            <a:xfrm>
              <a:off x="0" y="0"/>
              <a:ext cx="3022711" cy="348819"/>
            </a:xfrm>
            <a:custGeom>
              <a:rect b="b" l="l" r="r" t="t"/>
              <a:pathLst>
                <a:path extrusionOk="0" h="348819" w="3022711">
                  <a:moveTo>
                    <a:pt x="0" y="0"/>
                  </a:moveTo>
                  <a:lnTo>
                    <a:pt x="3022711" y="0"/>
                  </a:lnTo>
                  <a:lnTo>
                    <a:pt x="3022711" y="348819"/>
                  </a:lnTo>
                  <a:lnTo>
                    <a:pt x="0" y="348819"/>
                  </a:ln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</p:sp>
        <p:sp>
          <p:nvSpPr>
            <p:cNvPr id="633" name="Google Shape;633;p43"/>
            <p:cNvSpPr txBox="1"/>
            <p:nvPr/>
          </p:nvSpPr>
          <p:spPr>
            <a:xfrm>
              <a:off x="0" y="-28575"/>
              <a:ext cx="3022800" cy="37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34" name="Google Shape;634;p43"/>
          <p:cNvSpPr/>
          <p:nvPr/>
        </p:nvSpPr>
        <p:spPr>
          <a:xfrm>
            <a:off x="7823272" y="537403"/>
            <a:ext cx="152026" cy="195686"/>
          </a:xfrm>
          <a:custGeom>
            <a:rect b="b" l="l" r="r" t="t"/>
            <a:pathLst>
              <a:path extrusionOk="0" h="391372" w="304052">
                <a:moveTo>
                  <a:pt x="0" y="0"/>
                </a:moveTo>
                <a:lnTo>
                  <a:pt x="304052" y="0"/>
                </a:lnTo>
                <a:lnTo>
                  <a:pt x="304052" y="391372"/>
                </a:lnTo>
                <a:lnTo>
                  <a:pt x="0" y="3913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35" name="Google Shape;635;p43"/>
          <p:cNvSpPr txBox="1"/>
          <p:nvPr/>
        </p:nvSpPr>
        <p:spPr>
          <a:xfrm>
            <a:off x="514350" y="182000"/>
            <a:ext cx="49929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Final Quiz - Q6</a:t>
            </a:r>
            <a:endParaRPr sz="700"/>
          </a:p>
        </p:txBody>
      </p:sp>
      <p:sp>
        <p:nvSpPr>
          <p:cNvPr id="636" name="Google Shape;636;p43"/>
          <p:cNvSpPr txBox="1"/>
          <p:nvPr/>
        </p:nvSpPr>
        <p:spPr>
          <a:xfrm>
            <a:off x="514350" y="1083275"/>
            <a:ext cx="8303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How can you build an index directly from Documents using LlamaIndex?</a:t>
            </a:r>
            <a:endParaRPr b="1" sz="16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44"/>
          <p:cNvSpPr/>
          <p:nvPr/>
        </p:nvSpPr>
        <p:spPr>
          <a:xfrm>
            <a:off x="689886" y="4560241"/>
            <a:ext cx="138126" cy="137818"/>
          </a:xfrm>
          <a:custGeom>
            <a:rect b="b" l="l" r="r" t="t"/>
            <a:pathLst>
              <a:path extrusionOk="0" h="275636" w="276253">
                <a:moveTo>
                  <a:pt x="0" y="0"/>
                </a:moveTo>
                <a:lnTo>
                  <a:pt x="276252" y="0"/>
                </a:lnTo>
                <a:lnTo>
                  <a:pt x="276252" y="275636"/>
                </a:lnTo>
                <a:lnTo>
                  <a:pt x="0" y="2756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642" name="Google Shape;642;p44"/>
          <p:cNvGrpSpPr/>
          <p:nvPr/>
        </p:nvGrpSpPr>
        <p:grpSpPr>
          <a:xfrm>
            <a:off x="514350" y="1579775"/>
            <a:ext cx="5738450" cy="529654"/>
            <a:chOff x="0" y="-28575"/>
            <a:chExt cx="2403338" cy="279000"/>
          </a:xfrm>
        </p:grpSpPr>
        <p:sp>
          <p:nvSpPr>
            <p:cNvPr id="643" name="Google Shape;643;p44"/>
            <p:cNvSpPr/>
            <p:nvPr/>
          </p:nvSpPr>
          <p:spPr>
            <a:xfrm>
              <a:off x="0" y="0"/>
              <a:ext cx="2403338" cy="250367"/>
            </a:xfrm>
            <a:custGeom>
              <a:rect b="b" l="l" r="r" t="t"/>
              <a:pathLst>
                <a:path extrusionOk="0" h="250367" w="2403338">
                  <a:moveTo>
                    <a:pt x="43269" y="0"/>
                  </a:moveTo>
                  <a:lnTo>
                    <a:pt x="2360069" y="0"/>
                  </a:lnTo>
                  <a:cubicBezTo>
                    <a:pt x="2371544" y="0"/>
                    <a:pt x="2382550" y="4559"/>
                    <a:pt x="2390664" y="12673"/>
                  </a:cubicBezTo>
                  <a:cubicBezTo>
                    <a:pt x="2398779" y="20788"/>
                    <a:pt x="2403338" y="31793"/>
                    <a:pt x="2403338" y="43269"/>
                  </a:cubicBezTo>
                  <a:lnTo>
                    <a:pt x="2403338" y="207097"/>
                  </a:lnTo>
                  <a:cubicBezTo>
                    <a:pt x="2403338" y="218573"/>
                    <a:pt x="2398779" y="229579"/>
                    <a:pt x="2390664" y="237693"/>
                  </a:cubicBezTo>
                  <a:cubicBezTo>
                    <a:pt x="2382550" y="245808"/>
                    <a:pt x="2371544" y="250367"/>
                    <a:pt x="2360069" y="250367"/>
                  </a:cubicBezTo>
                  <a:lnTo>
                    <a:pt x="43269" y="250367"/>
                  </a:lnTo>
                  <a:cubicBezTo>
                    <a:pt x="31793" y="250367"/>
                    <a:pt x="20788" y="245808"/>
                    <a:pt x="12673" y="237693"/>
                  </a:cubicBezTo>
                  <a:cubicBezTo>
                    <a:pt x="4559" y="229579"/>
                    <a:pt x="0" y="218573"/>
                    <a:pt x="0" y="207097"/>
                  </a:cubicBezTo>
                  <a:lnTo>
                    <a:pt x="0" y="43269"/>
                  </a:lnTo>
                  <a:cubicBezTo>
                    <a:pt x="0" y="31793"/>
                    <a:pt x="4559" y="20788"/>
                    <a:pt x="12673" y="12673"/>
                  </a:cubicBezTo>
                  <a:cubicBezTo>
                    <a:pt x="20788" y="4559"/>
                    <a:pt x="31793" y="0"/>
                    <a:pt x="43269" y="0"/>
                  </a:cubicBez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44"/>
            <p:cNvSpPr txBox="1"/>
            <p:nvPr/>
          </p:nvSpPr>
          <p:spPr>
            <a:xfrm>
              <a:off x="0" y="-28575"/>
              <a:ext cx="2403300" cy="27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45" name="Google Shape;645;p44"/>
          <p:cNvSpPr/>
          <p:nvPr/>
        </p:nvSpPr>
        <p:spPr>
          <a:xfrm>
            <a:off x="514350" y="2426338"/>
            <a:ext cx="5738450" cy="475297"/>
          </a:xfrm>
          <a:custGeom>
            <a:rect b="b" l="l" r="r" t="t"/>
            <a:pathLst>
              <a:path extrusionOk="0" h="250367" w="2403338">
                <a:moveTo>
                  <a:pt x="43269" y="0"/>
                </a:moveTo>
                <a:lnTo>
                  <a:pt x="2360069" y="0"/>
                </a:lnTo>
                <a:cubicBezTo>
                  <a:pt x="2371544" y="0"/>
                  <a:pt x="2382550" y="4559"/>
                  <a:pt x="2390664" y="12673"/>
                </a:cubicBezTo>
                <a:cubicBezTo>
                  <a:pt x="2398779" y="20788"/>
                  <a:pt x="2403338" y="31793"/>
                  <a:pt x="2403338" y="43269"/>
                </a:cubicBezTo>
                <a:lnTo>
                  <a:pt x="2403338" y="207097"/>
                </a:lnTo>
                <a:cubicBezTo>
                  <a:pt x="2403338" y="218573"/>
                  <a:pt x="2398779" y="229579"/>
                  <a:pt x="2390664" y="237693"/>
                </a:cubicBezTo>
                <a:cubicBezTo>
                  <a:pt x="2382550" y="245808"/>
                  <a:pt x="2371544" y="250367"/>
                  <a:pt x="2360069" y="250367"/>
                </a:cubicBezTo>
                <a:lnTo>
                  <a:pt x="43269" y="250367"/>
                </a:lnTo>
                <a:cubicBezTo>
                  <a:pt x="31793" y="250367"/>
                  <a:pt x="20788" y="245808"/>
                  <a:pt x="12673" y="237693"/>
                </a:cubicBezTo>
                <a:cubicBezTo>
                  <a:pt x="4559" y="229579"/>
                  <a:pt x="0" y="218573"/>
                  <a:pt x="0" y="207097"/>
                </a:cubicBezTo>
                <a:lnTo>
                  <a:pt x="0" y="43269"/>
                </a:lnTo>
                <a:cubicBezTo>
                  <a:pt x="0" y="31793"/>
                  <a:pt x="4559" y="20788"/>
                  <a:pt x="12673" y="12673"/>
                </a:cubicBezTo>
                <a:cubicBezTo>
                  <a:pt x="20788" y="4559"/>
                  <a:pt x="31793" y="0"/>
                  <a:pt x="43269" y="0"/>
                </a:cubicBezTo>
                <a:close/>
              </a:path>
            </a:pathLst>
          </a:custGeom>
          <a:solidFill>
            <a:srgbClr val="D362A4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6" name="Google Shape;646;p44"/>
          <p:cNvSpPr/>
          <p:nvPr/>
        </p:nvSpPr>
        <p:spPr>
          <a:xfrm>
            <a:off x="514350" y="4010970"/>
            <a:ext cx="5737969" cy="475071"/>
          </a:xfrm>
          <a:custGeom>
            <a:rect b="b" l="l" r="r" t="t"/>
            <a:pathLst>
              <a:path extrusionOk="0" h="250367" w="2403338">
                <a:moveTo>
                  <a:pt x="43269" y="0"/>
                </a:moveTo>
                <a:lnTo>
                  <a:pt x="2360069" y="0"/>
                </a:lnTo>
                <a:cubicBezTo>
                  <a:pt x="2371544" y="0"/>
                  <a:pt x="2382550" y="4559"/>
                  <a:pt x="2390664" y="12673"/>
                </a:cubicBezTo>
                <a:cubicBezTo>
                  <a:pt x="2398779" y="20788"/>
                  <a:pt x="2403338" y="31793"/>
                  <a:pt x="2403338" y="43269"/>
                </a:cubicBezTo>
                <a:lnTo>
                  <a:pt x="2403338" y="207097"/>
                </a:lnTo>
                <a:cubicBezTo>
                  <a:pt x="2403338" y="218573"/>
                  <a:pt x="2398779" y="229579"/>
                  <a:pt x="2390664" y="237693"/>
                </a:cubicBezTo>
                <a:cubicBezTo>
                  <a:pt x="2382550" y="245808"/>
                  <a:pt x="2371544" y="250367"/>
                  <a:pt x="2360069" y="250367"/>
                </a:cubicBezTo>
                <a:lnTo>
                  <a:pt x="43269" y="250367"/>
                </a:lnTo>
                <a:cubicBezTo>
                  <a:pt x="31793" y="250367"/>
                  <a:pt x="20788" y="245808"/>
                  <a:pt x="12673" y="237693"/>
                </a:cubicBezTo>
                <a:cubicBezTo>
                  <a:pt x="4559" y="229579"/>
                  <a:pt x="0" y="218573"/>
                  <a:pt x="0" y="207097"/>
                </a:cubicBezTo>
                <a:lnTo>
                  <a:pt x="0" y="43269"/>
                </a:lnTo>
                <a:cubicBezTo>
                  <a:pt x="0" y="31793"/>
                  <a:pt x="4559" y="20788"/>
                  <a:pt x="12673" y="12673"/>
                </a:cubicBezTo>
                <a:cubicBezTo>
                  <a:pt x="20788" y="4559"/>
                  <a:pt x="31793" y="0"/>
                  <a:pt x="43269" y="0"/>
                </a:cubicBezTo>
                <a:close/>
              </a:path>
            </a:pathLst>
          </a:custGeom>
          <a:solidFill>
            <a:srgbClr val="D362A4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7" name="Google Shape;647;p44"/>
          <p:cNvSpPr/>
          <p:nvPr/>
        </p:nvSpPr>
        <p:spPr>
          <a:xfrm>
            <a:off x="514350" y="3218654"/>
            <a:ext cx="5737969" cy="475071"/>
          </a:xfrm>
          <a:custGeom>
            <a:rect b="b" l="l" r="r" t="t"/>
            <a:pathLst>
              <a:path extrusionOk="0" h="250367" w="2403338">
                <a:moveTo>
                  <a:pt x="43269" y="0"/>
                </a:moveTo>
                <a:lnTo>
                  <a:pt x="2360069" y="0"/>
                </a:lnTo>
                <a:cubicBezTo>
                  <a:pt x="2371544" y="0"/>
                  <a:pt x="2382550" y="4559"/>
                  <a:pt x="2390664" y="12673"/>
                </a:cubicBezTo>
                <a:cubicBezTo>
                  <a:pt x="2398779" y="20788"/>
                  <a:pt x="2403338" y="31793"/>
                  <a:pt x="2403338" y="43269"/>
                </a:cubicBezTo>
                <a:lnTo>
                  <a:pt x="2403338" y="207097"/>
                </a:lnTo>
                <a:cubicBezTo>
                  <a:pt x="2403338" y="218573"/>
                  <a:pt x="2398779" y="229579"/>
                  <a:pt x="2390664" y="237693"/>
                </a:cubicBezTo>
                <a:cubicBezTo>
                  <a:pt x="2382550" y="245808"/>
                  <a:pt x="2371544" y="250367"/>
                  <a:pt x="2360069" y="250367"/>
                </a:cubicBezTo>
                <a:lnTo>
                  <a:pt x="43269" y="250367"/>
                </a:lnTo>
                <a:cubicBezTo>
                  <a:pt x="31793" y="250367"/>
                  <a:pt x="20788" y="245808"/>
                  <a:pt x="12673" y="237693"/>
                </a:cubicBezTo>
                <a:cubicBezTo>
                  <a:pt x="4559" y="229579"/>
                  <a:pt x="0" y="218573"/>
                  <a:pt x="0" y="207097"/>
                </a:cubicBezTo>
                <a:lnTo>
                  <a:pt x="0" y="43269"/>
                </a:lnTo>
                <a:cubicBezTo>
                  <a:pt x="0" y="31793"/>
                  <a:pt x="4559" y="20788"/>
                  <a:pt x="12673" y="12673"/>
                </a:cubicBezTo>
                <a:cubicBezTo>
                  <a:pt x="20788" y="4559"/>
                  <a:pt x="31793" y="0"/>
                  <a:pt x="43269" y="0"/>
                </a:cubicBezTo>
                <a:close/>
              </a:path>
            </a:pathLst>
          </a:custGeom>
          <a:solidFill>
            <a:srgbClr val="D362A4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8" name="Google Shape;648;p44"/>
          <p:cNvSpPr/>
          <p:nvPr/>
        </p:nvSpPr>
        <p:spPr>
          <a:xfrm rot="-1547762">
            <a:off x="7790323" y="4335817"/>
            <a:ext cx="1230707" cy="1166551"/>
          </a:xfrm>
          <a:custGeom>
            <a:rect b="b" l="l" r="r" t="t"/>
            <a:pathLst>
              <a:path extrusionOk="0" h="2334007" w="2462369">
                <a:moveTo>
                  <a:pt x="0" y="0"/>
                </a:moveTo>
                <a:lnTo>
                  <a:pt x="2462369" y="0"/>
                </a:lnTo>
                <a:lnTo>
                  <a:pt x="2462369" y="2334006"/>
                </a:lnTo>
                <a:lnTo>
                  <a:pt x="0" y="23340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49" name="Google Shape;649;p44"/>
          <p:cNvSpPr txBox="1"/>
          <p:nvPr/>
        </p:nvSpPr>
        <p:spPr>
          <a:xfrm>
            <a:off x="795896" y="1635078"/>
            <a:ext cx="45462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A. </a:t>
            </a:r>
            <a:r>
              <a:rPr b="1" lang="en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Conducting data ingestion from various sources</a:t>
            </a:r>
            <a:endParaRPr b="1" sz="11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50" name="Google Shape;650;p44"/>
          <p:cNvSpPr txBox="1"/>
          <p:nvPr/>
        </p:nvSpPr>
        <p:spPr>
          <a:xfrm>
            <a:off x="795896" y="2414877"/>
            <a:ext cx="50640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B. </a:t>
            </a:r>
            <a:r>
              <a:rPr b="1" lang="en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Building structured indices over ingested data</a:t>
            </a:r>
            <a:endParaRPr b="1" sz="11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51" name="Google Shape;651;p44"/>
          <p:cNvSpPr txBox="1"/>
          <p:nvPr/>
        </p:nvSpPr>
        <p:spPr>
          <a:xfrm>
            <a:off x="795896" y="3219776"/>
            <a:ext cx="45462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C. </a:t>
            </a:r>
            <a:r>
              <a:rPr b="1" lang="en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Orchestrating complex algorithms for data retrieval</a:t>
            </a:r>
            <a:endParaRPr b="1" sz="11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52" name="Google Shape;652;p44"/>
          <p:cNvSpPr txBox="1"/>
          <p:nvPr/>
        </p:nvSpPr>
        <p:spPr>
          <a:xfrm>
            <a:off x="795900" y="4012050"/>
            <a:ext cx="50640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D. </a:t>
            </a:r>
            <a:r>
              <a:rPr b="1" lang="en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Facilitating efficient querying through natural language processing</a:t>
            </a:r>
            <a:endParaRPr b="1" sz="11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653" name="Google Shape;653;p44"/>
          <p:cNvGrpSpPr/>
          <p:nvPr/>
        </p:nvGrpSpPr>
        <p:grpSpPr>
          <a:xfrm>
            <a:off x="0" y="127392"/>
            <a:ext cx="5738484" cy="716456"/>
            <a:chOff x="0" y="-28575"/>
            <a:chExt cx="3022800" cy="377400"/>
          </a:xfrm>
        </p:grpSpPr>
        <p:sp>
          <p:nvSpPr>
            <p:cNvPr id="654" name="Google Shape;654;p44"/>
            <p:cNvSpPr/>
            <p:nvPr/>
          </p:nvSpPr>
          <p:spPr>
            <a:xfrm>
              <a:off x="0" y="0"/>
              <a:ext cx="3022711" cy="348819"/>
            </a:xfrm>
            <a:custGeom>
              <a:rect b="b" l="l" r="r" t="t"/>
              <a:pathLst>
                <a:path extrusionOk="0" h="348819" w="3022711">
                  <a:moveTo>
                    <a:pt x="0" y="0"/>
                  </a:moveTo>
                  <a:lnTo>
                    <a:pt x="3022711" y="0"/>
                  </a:lnTo>
                  <a:lnTo>
                    <a:pt x="3022711" y="348819"/>
                  </a:lnTo>
                  <a:lnTo>
                    <a:pt x="0" y="348819"/>
                  </a:ln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</p:sp>
        <p:sp>
          <p:nvSpPr>
            <p:cNvPr id="655" name="Google Shape;655;p44"/>
            <p:cNvSpPr txBox="1"/>
            <p:nvPr/>
          </p:nvSpPr>
          <p:spPr>
            <a:xfrm>
              <a:off x="0" y="-28575"/>
              <a:ext cx="3022800" cy="37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56" name="Google Shape;656;p44"/>
          <p:cNvSpPr/>
          <p:nvPr/>
        </p:nvSpPr>
        <p:spPr>
          <a:xfrm>
            <a:off x="7823272" y="537403"/>
            <a:ext cx="152026" cy="195686"/>
          </a:xfrm>
          <a:custGeom>
            <a:rect b="b" l="l" r="r" t="t"/>
            <a:pathLst>
              <a:path extrusionOk="0" h="391372" w="304052">
                <a:moveTo>
                  <a:pt x="0" y="0"/>
                </a:moveTo>
                <a:lnTo>
                  <a:pt x="304052" y="0"/>
                </a:lnTo>
                <a:lnTo>
                  <a:pt x="304052" y="391372"/>
                </a:lnTo>
                <a:lnTo>
                  <a:pt x="0" y="3913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57" name="Google Shape;657;p44"/>
          <p:cNvSpPr txBox="1"/>
          <p:nvPr/>
        </p:nvSpPr>
        <p:spPr>
          <a:xfrm>
            <a:off x="514350" y="182000"/>
            <a:ext cx="49929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Final Quiz - Q7</a:t>
            </a:r>
            <a:endParaRPr sz="700"/>
          </a:p>
        </p:txBody>
      </p:sp>
      <p:sp>
        <p:nvSpPr>
          <p:cNvPr id="658" name="Google Shape;658;p44"/>
          <p:cNvSpPr txBox="1"/>
          <p:nvPr/>
        </p:nvSpPr>
        <p:spPr>
          <a:xfrm>
            <a:off x="514350" y="1083275"/>
            <a:ext cx="8303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What is the core purpose of LlamaIndex in your data?</a:t>
            </a:r>
            <a:endParaRPr b="1" sz="16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45"/>
          <p:cNvSpPr/>
          <p:nvPr/>
        </p:nvSpPr>
        <p:spPr>
          <a:xfrm>
            <a:off x="689886" y="4560241"/>
            <a:ext cx="138126" cy="137818"/>
          </a:xfrm>
          <a:custGeom>
            <a:rect b="b" l="l" r="r" t="t"/>
            <a:pathLst>
              <a:path extrusionOk="0" h="275636" w="276253">
                <a:moveTo>
                  <a:pt x="0" y="0"/>
                </a:moveTo>
                <a:lnTo>
                  <a:pt x="276252" y="0"/>
                </a:lnTo>
                <a:lnTo>
                  <a:pt x="276252" y="275636"/>
                </a:lnTo>
                <a:lnTo>
                  <a:pt x="0" y="2756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664" name="Google Shape;664;p45"/>
          <p:cNvGrpSpPr/>
          <p:nvPr/>
        </p:nvGrpSpPr>
        <p:grpSpPr>
          <a:xfrm>
            <a:off x="514350" y="1579775"/>
            <a:ext cx="5738450" cy="529654"/>
            <a:chOff x="0" y="-28575"/>
            <a:chExt cx="2403338" cy="279000"/>
          </a:xfrm>
        </p:grpSpPr>
        <p:sp>
          <p:nvSpPr>
            <p:cNvPr id="665" name="Google Shape;665;p45"/>
            <p:cNvSpPr/>
            <p:nvPr/>
          </p:nvSpPr>
          <p:spPr>
            <a:xfrm>
              <a:off x="0" y="0"/>
              <a:ext cx="2403338" cy="250367"/>
            </a:xfrm>
            <a:custGeom>
              <a:rect b="b" l="l" r="r" t="t"/>
              <a:pathLst>
                <a:path extrusionOk="0" h="250367" w="2403338">
                  <a:moveTo>
                    <a:pt x="43269" y="0"/>
                  </a:moveTo>
                  <a:lnTo>
                    <a:pt x="2360069" y="0"/>
                  </a:lnTo>
                  <a:cubicBezTo>
                    <a:pt x="2371544" y="0"/>
                    <a:pt x="2382550" y="4559"/>
                    <a:pt x="2390664" y="12673"/>
                  </a:cubicBezTo>
                  <a:cubicBezTo>
                    <a:pt x="2398779" y="20788"/>
                    <a:pt x="2403338" y="31793"/>
                    <a:pt x="2403338" y="43269"/>
                  </a:cubicBezTo>
                  <a:lnTo>
                    <a:pt x="2403338" y="207097"/>
                  </a:lnTo>
                  <a:cubicBezTo>
                    <a:pt x="2403338" y="218573"/>
                    <a:pt x="2398779" y="229579"/>
                    <a:pt x="2390664" y="237693"/>
                  </a:cubicBezTo>
                  <a:cubicBezTo>
                    <a:pt x="2382550" y="245808"/>
                    <a:pt x="2371544" y="250367"/>
                    <a:pt x="2360069" y="250367"/>
                  </a:cubicBezTo>
                  <a:lnTo>
                    <a:pt x="43269" y="250367"/>
                  </a:lnTo>
                  <a:cubicBezTo>
                    <a:pt x="31793" y="250367"/>
                    <a:pt x="20788" y="245808"/>
                    <a:pt x="12673" y="237693"/>
                  </a:cubicBezTo>
                  <a:cubicBezTo>
                    <a:pt x="4559" y="229579"/>
                    <a:pt x="0" y="218573"/>
                    <a:pt x="0" y="207097"/>
                  </a:cubicBezTo>
                  <a:lnTo>
                    <a:pt x="0" y="43269"/>
                  </a:lnTo>
                  <a:cubicBezTo>
                    <a:pt x="0" y="31793"/>
                    <a:pt x="4559" y="20788"/>
                    <a:pt x="12673" y="12673"/>
                  </a:cubicBezTo>
                  <a:cubicBezTo>
                    <a:pt x="20788" y="4559"/>
                    <a:pt x="31793" y="0"/>
                    <a:pt x="43269" y="0"/>
                  </a:cubicBez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45"/>
            <p:cNvSpPr txBox="1"/>
            <p:nvPr/>
          </p:nvSpPr>
          <p:spPr>
            <a:xfrm>
              <a:off x="0" y="-28575"/>
              <a:ext cx="2403300" cy="27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67" name="Google Shape;667;p45"/>
          <p:cNvSpPr/>
          <p:nvPr/>
        </p:nvSpPr>
        <p:spPr>
          <a:xfrm>
            <a:off x="514350" y="2426338"/>
            <a:ext cx="5737969" cy="475071"/>
          </a:xfrm>
          <a:custGeom>
            <a:rect b="b" l="l" r="r" t="t"/>
            <a:pathLst>
              <a:path extrusionOk="0" h="250367" w="2403338">
                <a:moveTo>
                  <a:pt x="43269" y="0"/>
                </a:moveTo>
                <a:lnTo>
                  <a:pt x="2360069" y="0"/>
                </a:lnTo>
                <a:cubicBezTo>
                  <a:pt x="2371544" y="0"/>
                  <a:pt x="2382550" y="4559"/>
                  <a:pt x="2390664" y="12673"/>
                </a:cubicBezTo>
                <a:cubicBezTo>
                  <a:pt x="2398779" y="20788"/>
                  <a:pt x="2403338" y="31793"/>
                  <a:pt x="2403338" y="43269"/>
                </a:cubicBezTo>
                <a:lnTo>
                  <a:pt x="2403338" y="207097"/>
                </a:lnTo>
                <a:cubicBezTo>
                  <a:pt x="2403338" y="218573"/>
                  <a:pt x="2398779" y="229579"/>
                  <a:pt x="2390664" y="237693"/>
                </a:cubicBezTo>
                <a:cubicBezTo>
                  <a:pt x="2382550" y="245808"/>
                  <a:pt x="2371544" y="250367"/>
                  <a:pt x="2360069" y="250367"/>
                </a:cubicBezTo>
                <a:lnTo>
                  <a:pt x="43269" y="250367"/>
                </a:lnTo>
                <a:cubicBezTo>
                  <a:pt x="31793" y="250367"/>
                  <a:pt x="20788" y="245808"/>
                  <a:pt x="12673" y="237693"/>
                </a:cubicBezTo>
                <a:cubicBezTo>
                  <a:pt x="4559" y="229579"/>
                  <a:pt x="0" y="218573"/>
                  <a:pt x="0" y="207097"/>
                </a:cubicBezTo>
                <a:lnTo>
                  <a:pt x="0" y="43269"/>
                </a:lnTo>
                <a:cubicBezTo>
                  <a:pt x="0" y="31793"/>
                  <a:pt x="4559" y="20788"/>
                  <a:pt x="12673" y="12673"/>
                </a:cubicBezTo>
                <a:cubicBezTo>
                  <a:pt x="20788" y="4559"/>
                  <a:pt x="31793" y="0"/>
                  <a:pt x="43269" y="0"/>
                </a:cubicBezTo>
                <a:close/>
              </a:path>
            </a:pathLst>
          </a:custGeom>
          <a:solidFill>
            <a:srgbClr val="539DC6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8" name="Google Shape;668;p45"/>
          <p:cNvSpPr/>
          <p:nvPr/>
        </p:nvSpPr>
        <p:spPr>
          <a:xfrm>
            <a:off x="514350" y="4010970"/>
            <a:ext cx="5737969" cy="475071"/>
          </a:xfrm>
          <a:custGeom>
            <a:rect b="b" l="l" r="r" t="t"/>
            <a:pathLst>
              <a:path extrusionOk="0" h="250367" w="2403338">
                <a:moveTo>
                  <a:pt x="43269" y="0"/>
                </a:moveTo>
                <a:lnTo>
                  <a:pt x="2360069" y="0"/>
                </a:lnTo>
                <a:cubicBezTo>
                  <a:pt x="2371544" y="0"/>
                  <a:pt x="2382550" y="4559"/>
                  <a:pt x="2390664" y="12673"/>
                </a:cubicBezTo>
                <a:cubicBezTo>
                  <a:pt x="2398779" y="20788"/>
                  <a:pt x="2403338" y="31793"/>
                  <a:pt x="2403338" y="43269"/>
                </a:cubicBezTo>
                <a:lnTo>
                  <a:pt x="2403338" y="207097"/>
                </a:lnTo>
                <a:cubicBezTo>
                  <a:pt x="2403338" y="218573"/>
                  <a:pt x="2398779" y="229579"/>
                  <a:pt x="2390664" y="237693"/>
                </a:cubicBezTo>
                <a:cubicBezTo>
                  <a:pt x="2382550" y="245808"/>
                  <a:pt x="2371544" y="250367"/>
                  <a:pt x="2360069" y="250367"/>
                </a:cubicBezTo>
                <a:lnTo>
                  <a:pt x="43269" y="250367"/>
                </a:lnTo>
                <a:cubicBezTo>
                  <a:pt x="31793" y="250367"/>
                  <a:pt x="20788" y="245808"/>
                  <a:pt x="12673" y="237693"/>
                </a:cubicBezTo>
                <a:cubicBezTo>
                  <a:pt x="4559" y="229579"/>
                  <a:pt x="0" y="218573"/>
                  <a:pt x="0" y="207097"/>
                </a:cubicBezTo>
                <a:lnTo>
                  <a:pt x="0" y="43269"/>
                </a:lnTo>
                <a:cubicBezTo>
                  <a:pt x="0" y="31793"/>
                  <a:pt x="4559" y="20788"/>
                  <a:pt x="12673" y="12673"/>
                </a:cubicBezTo>
                <a:cubicBezTo>
                  <a:pt x="20788" y="4559"/>
                  <a:pt x="31793" y="0"/>
                  <a:pt x="43269" y="0"/>
                </a:cubicBezTo>
                <a:close/>
              </a:path>
            </a:pathLst>
          </a:custGeom>
          <a:solidFill>
            <a:srgbClr val="D362A4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9" name="Google Shape;669;p45"/>
          <p:cNvSpPr/>
          <p:nvPr/>
        </p:nvSpPr>
        <p:spPr>
          <a:xfrm>
            <a:off x="514350" y="3218654"/>
            <a:ext cx="5737969" cy="475071"/>
          </a:xfrm>
          <a:custGeom>
            <a:rect b="b" l="l" r="r" t="t"/>
            <a:pathLst>
              <a:path extrusionOk="0" h="250367" w="2403338">
                <a:moveTo>
                  <a:pt x="43269" y="0"/>
                </a:moveTo>
                <a:lnTo>
                  <a:pt x="2360069" y="0"/>
                </a:lnTo>
                <a:cubicBezTo>
                  <a:pt x="2371544" y="0"/>
                  <a:pt x="2382550" y="4559"/>
                  <a:pt x="2390664" y="12673"/>
                </a:cubicBezTo>
                <a:cubicBezTo>
                  <a:pt x="2398779" y="20788"/>
                  <a:pt x="2403338" y="31793"/>
                  <a:pt x="2403338" y="43269"/>
                </a:cubicBezTo>
                <a:lnTo>
                  <a:pt x="2403338" y="207097"/>
                </a:lnTo>
                <a:cubicBezTo>
                  <a:pt x="2403338" y="218573"/>
                  <a:pt x="2398779" y="229579"/>
                  <a:pt x="2390664" y="237693"/>
                </a:cubicBezTo>
                <a:cubicBezTo>
                  <a:pt x="2382550" y="245808"/>
                  <a:pt x="2371544" y="250367"/>
                  <a:pt x="2360069" y="250367"/>
                </a:cubicBezTo>
                <a:lnTo>
                  <a:pt x="43269" y="250367"/>
                </a:lnTo>
                <a:cubicBezTo>
                  <a:pt x="31793" y="250367"/>
                  <a:pt x="20788" y="245808"/>
                  <a:pt x="12673" y="237693"/>
                </a:cubicBezTo>
                <a:cubicBezTo>
                  <a:pt x="4559" y="229579"/>
                  <a:pt x="0" y="218573"/>
                  <a:pt x="0" y="207097"/>
                </a:cubicBezTo>
                <a:lnTo>
                  <a:pt x="0" y="43269"/>
                </a:lnTo>
                <a:cubicBezTo>
                  <a:pt x="0" y="31793"/>
                  <a:pt x="4559" y="20788"/>
                  <a:pt x="12673" y="12673"/>
                </a:cubicBezTo>
                <a:cubicBezTo>
                  <a:pt x="20788" y="4559"/>
                  <a:pt x="31793" y="0"/>
                  <a:pt x="43269" y="0"/>
                </a:cubicBezTo>
                <a:close/>
              </a:path>
            </a:pathLst>
          </a:custGeom>
          <a:solidFill>
            <a:srgbClr val="D362A4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0" name="Google Shape;670;p45"/>
          <p:cNvSpPr/>
          <p:nvPr/>
        </p:nvSpPr>
        <p:spPr>
          <a:xfrm rot="-1547762">
            <a:off x="7790323" y="4335817"/>
            <a:ext cx="1230707" cy="1166551"/>
          </a:xfrm>
          <a:custGeom>
            <a:rect b="b" l="l" r="r" t="t"/>
            <a:pathLst>
              <a:path extrusionOk="0" h="2334007" w="2462369">
                <a:moveTo>
                  <a:pt x="0" y="0"/>
                </a:moveTo>
                <a:lnTo>
                  <a:pt x="2462369" y="0"/>
                </a:lnTo>
                <a:lnTo>
                  <a:pt x="2462369" y="2334006"/>
                </a:lnTo>
                <a:lnTo>
                  <a:pt x="0" y="23340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71" name="Google Shape;671;p45"/>
          <p:cNvSpPr txBox="1"/>
          <p:nvPr/>
        </p:nvSpPr>
        <p:spPr>
          <a:xfrm>
            <a:off x="795896" y="1635078"/>
            <a:ext cx="45462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A. Conducting data ingestion from various sources</a:t>
            </a:r>
            <a:endParaRPr b="1" sz="11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72" name="Google Shape;672;p45"/>
          <p:cNvSpPr txBox="1"/>
          <p:nvPr/>
        </p:nvSpPr>
        <p:spPr>
          <a:xfrm>
            <a:off x="795896" y="2414877"/>
            <a:ext cx="50640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B. Building structured indices over ingested data</a:t>
            </a:r>
            <a:endParaRPr b="1" sz="11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73" name="Google Shape;673;p45"/>
          <p:cNvSpPr txBox="1"/>
          <p:nvPr/>
        </p:nvSpPr>
        <p:spPr>
          <a:xfrm>
            <a:off x="795896" y="3219776"/>
            <a:ext cx="45462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C. Orchestrating complex algorithms for data retrieval</a:t>
            </a:r>
            <a:endParaRPr b="1" sz="11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74" name="Google Shape;674;p45"/>
          <p:cNvSpPr txBox="1"/>
          <p:nvPr/>
        </p:nvSpPr>
        <p:spPr>
          <a:xfrm>
            <a:off x="795900" y="4012050"/>
            <a:ext cx="50640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D. Facilitating efficient querying through natural language processing</a:t>
            </a:r>
            <a:endParaRPr b="1" sz="11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675" name="Google Shape;675;p45"/>
          <p:cNvGrpSpPr/>
          <p:nvPr/>
        </p:nvGrpSpPr>
        <p:grpSpPr>
          <a:xfrm>
            <a:off x="0" y="127392"/>
            <a:ext cx="5738484" cy="716456"/>
            <a:chOff x="0" y="-28575"/>
            <a:chExt cx="3022800" cy="377400"/>
          </a:xfrm>
        </p:grpSpPr>
        <p:sp>
          <p:nvSpPr>
            <p:cNvPr id="676" name="Google Shape;676;p45"/>
            <p:cNvSpPr/>
            <p:nvPr/>
          </p:nvSpPr>
          <p:spPr>
            <a:xfrm>
              <a:off x="0" y="0"/>
              <a:ext cx="3022711" cy="348819"/>
            </a:xfrm>
            <a:custGeom>
              <a:rect b="b" l="l" r="r" t="t"/>
              <a:pathLst>
                <a:path extrusionOk="0" h="348819" w="3022711">
                  <a:moveTo>
                    <a:pt x="0" y="0"/>
                  </a:moveTo>
                  <a:lnTo>
                    <a:pt x="3022711" y="0"/>
                  </a:lnTo>
                  <a:lnTo>
                    <a:pt x="3022711" y="348819"/>
                  </a:lnTo>
                  <a:lnTo>
                    <a:pt x="0" y="348819"/>
                  </a:ln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</p:sp>
        <p:sp>
          <p:nvSpPr>
            <p:cNvPr id="677" name="Google Shape;677;p45"/>
            <p:cNvSpPr txBox="1"/>
            <p:nvPr/>
          </p:nvSpPr>
          <p:spPr>
            <a:xfrm>
              <a:off x="0" y="-28575"/>
              <a:ext cx="3022800" cy="37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78" name="Google Shape;678;p45"/>
          <p:cNvSpPr/>
          <p:nvPr/>
        </p:nvSpPr>
        <p:spPr>
          <a:xfrm>
            <a:off x="7823272" y="537403"/>
            <a:ext cx="152026" cy="195686"/>
          </a:xfrm>
          <a:custGeom>
            <a:rect b="b" l="l" r="r" t="t"/>
            <a:pathLst>
              <a:path extrusionOk="0" h="391372" w="304052">
                <a:moveTo>
                  <a:pt x="0" y="0"/>
                </a:moveTo>
                <a:lnTo>
                  <a:pt x="304052" y="0"/>
                </a:lnTo>
                <a:lnTo>
                  <a:pt x="304052" y="391372"/>
                </a:lnTo>
                <a:lnTo>
                  <a:pt x="0" y="3913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79" name="Google Shape;679;p45"/>
          <p:cNvSpPr txBox="1"/>
          <p:nvPr/>
        </p:nvSpPr>
        <p:spPr>
          <a:xfrm>
            <a:off x="514350" y="182000"/>
            <a:ext cx="49929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Final Quiz - Q7</a:t>
            </a:r>
            <a:endParaRPr sz="700"/>
          </a:p>
        </p:txBody>
      </p:sp>
      <p:sp>
        <p:nvSpPr>
          <p:cNvPr id="680" name="Google Shape;680;p45"/>
          <p:cNvSpPr txBox="1"/>
          <p:nvPr/>
        </p:nvSpPr>
        <p:spPr>
          <a:xfrm>
            <a:off x="514350" y="1083275"/>
            <a:ext cx="8303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What is the core purpose of LlamaIndex in your data?</a:t>
            </a:r>
            <a:endParaRPr b="1" sz="16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p46"/>
          <p:cNvSpPr/>
          <p:nvPr/>
        </p:nvSpPr>
        <p:spPr>
          <a:xfrm>
            <a:off x="689886" y="4560241"/>
            <a:ext cx="138126" cy="137818"/>
          </a:xfrm>
          <a:custGeom>
            <a:rect b="b" l="l" r="r" t="t"/>
            <a:pathLst>
              <a:path extrusionOk="0" h="275636" w="276253">
                <a:moveTo>
                  <a:pt x="0" y="0"/>
                </a:moveTo>
                <a:lnTo>
                  <a:pt x="276252" y="0"/>
                </a:lnTo>
                <a:lnTo>
                  <a:pt x="276252" y="275636"/>
                </a:lnTo>
                <a:lnTo>
                  <a:pt x="0" y="2756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686" name="Google Shape;686;p46"/>
          <p:cNvGrpSpPr/>
          <p:nvPr/>
        </p:nvGrpSpPr>
        <p:grpSpPr>
          <a:xfrm>
            <a:off x="514350" y="1579775"/>
            <a:ext cx="5992243" cy="529654"/>
            <a:chOff x="0" y="-28575"/>
            <a:chExt cx="2403338" cy="279000"/>
          </a:xfrm>
        </p:grpSpPr>
        <p:sp>
          <p:nvSpPr>
            <p:cNvPr id="687" name="Google Shape;687;p46"/>
            <p:cNvSpPr/>
            <p:nvPr/>
          </p:nvSpPr>
          <p:spPr>
            <a:xfrm>
              <a:off x="0" y="0"/>
              <a:ext cx="2403338" cy="250367"/>
            </a:xfrm>
            <a:custGeom>
              <a:rect b="b" l="l" r="r" t="t"/>
              <a:pathLst>
                <a:path extrusionOk="0" h="250367" w="2403338">
                  <a:moveTo>
                    <a:pt x="43269" y="0"/>
                  </a:moveTo>
                  <a:lnTo>
                    <a:pt x="2360069" y="0"/>
                  </a:lnTo>
                  <a:cubicBezTo>
                    <a:pt x="2371544" y="0"/>
                    <a:pt x="2382550" y="4559"/>
                    <a:pt x="2390664" y="12673"/>
                  </a:cubicBezTo>
                  <a:cubicBezTo>
                    <a:pt x="2398779" y="20788"/>
                    <a:pt x="2403338" y="31793"/>
                    <a:pt x="2403338" y="43269"/>
                  </a:cubicBezTo>
                  <a:lnTo>
                    <a:pt x="2403338" y="207097"/>
                  </a:lnTo>
                  <a:cubicBezTo>
                    <a:pt x="2403338" y="218573"/>
                    <a:pt x="2398779" y="229579"/>
                    <a:pt x="2390664" y="237693"/>
                  </a:cubicBezTo>
                  <a:cubicBezTo>
                    <a:pt x="2382550" y="245808"/>
                    <a:pt x="2371544" y="250367"/>
                    <a:pt x="2360069" y="250367"/>
                  </a:cubicBezTo>
                  <a:lnTo>
                    <a:pt x="43269" y="250367"/>
                  </a:lnTo>
                  <a:cubicBezTo>
                    <a:pt x="31793" y="250367"/>
                    <a:pt x="20788" y="245808"/>
                    <a:pt x="12673" y="237693"/>
                  </a:cubicBezTo>
                  <a:cubicBezTo>
                    <a:pt x="4559" y="229579"/>
                    <a:pt x="0" y="218573"/>
                    <a:pt x="0" y="207097"/>
                  </a:cubicBezTo>
                  <a:lnTo>
                    <a:pt x="0" y="43269"/>
                  </a:lnTo>
                  <a:cubicBezTo>
                    <a:pt x="0" y="31793"/>
                    <a:pt x="4559" y="20788"/>
                    <a:pt x="12673" y="12673"/>
                  </a:cubicBezTo>
                  <a:cubicBezTo>
                    <a:pt x="20788" y="4559"/>
                    <a:pt x="31793" y="0"/>
                    <a:pt x="43269" y="0"/>
                  </a:cubicBez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46"/>
            <p:cNvSpPr txBox="1"/>
            <p:nvPr/>
          </p:nvSpPr>
          <p:spPr>
            <a:xfrm>
              <a:off x="0" y="-28575"/>
              <a:ext cx="2403300" cy="27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89" name="Google Shape;689;p46"/>
          <p:cNvSpPr/>
          <p:nvPr/>
        </p:nvSpPr>
        <p:spPr>
          <a:xfrm>
            <a:off x="514350" y="2426338"/>
            <a:ext cx="5996328" cy="475071"/>
          </a:xfrm>
          <a:custGeom>
            <a:rect b="b" l="l" r="r" t="t"/>
            <a:pathLst>
              <a:path extrusionOk="0" h="250367" w="2403338">
                <a:moveTo>
                  <a:pt x="43269" y="0"/>
                </a:moveTo>
                <a:lnTo>
                  <a:pt x="2360069" y="0"/>
                </a:lnTo>
                <a:cubicBezTo>
                  <a:pt x="2371544" y="0"/>
                  <a:pt x="2382550" y="4559"/>
                  <a:pt x="2390664" y="12673"/>
                </a:cubicBezTo>
                <a:cubicBezTo>
                  <a:pt x="2398779" y="20788"/>
                  <a:pt x="2403338" y="31793"/>
                  <a:pt x="2403338" y="43269"/>
                </a:cubicBezTo>
                <a:lnTo>
                  <a:pt x="2403338" y="207097"/>
                </a:lnTo>
                <a:cubicBezTo>
                  <a:pt x="2403338" y="218573"/>
                  <a:pt x="2398779" y="229579"/>
                  <a:pt x="2390664" y="237693"/>
                </a:cubicBezTo>
                <a:cubicBezTo>
                  <a:pt x="2382550" y="245808"/>
                  <a:pt x="2371544" y="250367"/>
                  <a:pt x="2360069" y="250367"/>
                </a:cubicBezTo>
                <a:lnTo>
                  <a:pt x="43269" y="250367"/>
                </a:lnTo>
                <a:cubicBezTo>
                  <a:pt x="31793" y="250367"/>
                  <a:pt x="20788" y="245808"/>
                  <a:pt x="12673" y="237693"/>
                </a:cubicBezTo>
                <a:cubicBezTo>
                  <a:pt x="4559" y="229579"/>
                  <a:pt x="0" y="218573"/>
                  <a:pt x="0" y="207097"/>
                </a:cubicBezTo>
                <a:lnTo>
                  <a:pt x="0" y="43269"/>
                </a:lnTo>
                <a:cubicBezTo>
                  <a:pt x="0" y="31793"/>
                  <a:pt x="4559" y="20788"/>
                  <a:pt x="12673" y="12673"/>
                </a:cubicBezTo>
                <a:cubicBezTo>
                  <a:pt x="20788" y="4559"/>
                  <a:pt x="31793" y="0"/>
                  <a:pt x="43269" y="0"/>
                </a:cubicBezTo>
                <a:close/>
              </a:path>
            </a:pathLst>
          </a:custGeom>
          <a:solidFill>
            <a:srgbClr val="D362A4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0" name="Google Shape;690;p46"/>
          <p:cNvSpPr/>
          <p:nvPr/>
        </p:nvSpPr>
        <p:spPr>
          <a:xfrm>
            <a:off x="514350" y="4010970"/>
            <a:ext cx="5996328" cy="475071"/>
          </a:xfrm>
          <a:custGeom>
            <a:rect b="b" l="l" r="r" t="t"/>
            <a:pathLst>
              <a:path extrusionOk="0" h="250367" w="2403338">
                <a:moveTo>
                  <a:pt x="43269" y="0"/>
                </a:moveTo>
                <a:lnTo>
                  <a:pt x="2360069" y="0"/>
                </a:lnTo>
                <a:cubicBezTo>
                  <a:pt x="2371544" y="0"/>
                  <a:pt x="2382550" y="4559"/>
                  <a:pt x="2390664" y="12673"/>
                </a:cubicBezTo>
                <a:cubicBezTo>
                  <a:pt x="2398779" y="20788"/>
                  <a:pt x="2403338" y="31793"/>
                  <a:pt x="2403338" y="43269"/>
                </a:cubicBezTo>
                <a:lnTo>
                  <a:pt x="2403338" y="207097"/>
                </a:lnTo>
                <a:cubicBezTo>
                  <a:pt x="2403338" y="218573"/>
                  <a:pt x="2398779" y="229579"/>
                  <a:pt x="2390664" y="237693"/>
                </a:cubicBezTo>
                <a:cubicBezTo>
                  <a:pt x="2382550" y="245808"/>
                  <a:pt x="2371544" y="250367"/>
                  <a:pt x="2360069" y="250367"/>
                </a:cubicBezTo>
                <a:lnTo>
                  <a:pt x="43269" y="250367"/>
                </a:lnTo>
                <a:cubicBezTo>
                  <a:pt x="31793" y="250367"/>
                  <a:pt x="20788" y="245808"/>
                  <a:pt x="12673" y="237693"/>
                </a:cubicBezTo>
                <a:cubicBezTo>
                  <a:pt x="4559" y="229579"/>
                  <a:pt x="0" y="218573"/>
                  <a:pt x="0" y="207097"/>
                </a:cubicBezTo>
                <a:lnTo>
                  <a:pt x="0" y="43269"/>
                </a:lnTo>
                <a:cubicBezTo>
                  <a:pt x="0" y="31793"/>
                  <a:pt x="4559" y="20788"/>
                  <a:pt x="12673" y="12673"/>
                </a:cubicBezTo>
                <a:cubicBezTo>
                  <a:pt x="20788" y="4559"/>
                  <a:pt x="31793" y="0"/>
                  <a:pt x="43269" y="0"/>
                </a:cubicBezTo>
                <a:close/>
              </a:path>
            </a:pathLst>
          </a:custGeom>
          <a:solidFill>
            <a:srgbClr val="D362A4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1" name="Google Shape;691;p46"/>
          <p:cNvSpPr/>
          <p:nvPr/>
        </p:nvSpPr>
        <p:spPr>
          <a:xfrm>
            <a:off x="514350" y="3218654"/>
            <a:ext cx="5996328" cy="475071"/>
          </a:xfrm>
          <a:custGeom>
            <a:rect b="b" l="l" r="r" t="t"/>
            <a:pathLst>
              <a:path extrusionOk="0" h="250367" w="2403338">
                <a:moveTo>
                  <a:pt x="43269" y="0"/>
                </a:moveTo>
                <a:lnTo>
                  <a:pt x="2360069" y="0"/>
                </a:lnTo>
                <a:cubicBezTo>
                  <a:pt x="2371544" y="0"/>
                  <a:pt x="2382550" y="4559"/>
                  <a:pt x="2390664" y="12673"/>
                </a:cubicBezTo>
                <a:cubicBezTo>
                  <a:pt x="2398779" y="20788"/>
                  <a:pt x="2403338" y="31793"/>
                  <a:pt x="2403338" y="43269"/>
                </a:cubicBezTo>
                <a:lnTo>
                  <a:pt x="2403338" y="207097"/>
                </a:lnTo>
                <a:cubicBezTo>
                  <a:pt x="2403338" y="218573"/>
                  <a:pt x="2398779" y="229579"/>
                  <a:pt x="2390664" y="237693"/>
                </a:cubicBezTo>
                <a:cubicBezTo>
                  <a:pt x="2382550" y="245808"/>
                  <a:pt x="2371544" y="250367"/>
                  <a:pt x="2360069" y="250367"/>
                </a:cubicBezTo>
                <a:lnTo>
                  <a:pt x="43269" y="250367"/>
                </a:lnTo>
                <a:cubicBezTo>
                  <a:pt x="31793" y="250367"/>
                  <a:pt x="20788" y="245808"/>
                  <a:pt x="12673" y="237693"/>
                </a:cubicBezTo>
                <a:cubicBezTo>
                  <a:pt x="4559" y="229579"/>
                  <a:pt x="0" y="218573"/>
                  <a:pt x="0" y="207097"/>
                </a:cubicBezTo>
                <a:lnTo>
                  <a:pt x="0" y="43269"/>
                </a:lnTo>
                <a:cubicBezTo>
                  <a:pt x="0" y="31793"/>
                  <a:pt x="4559" y="20788"/>
                  <a:pt x="12673" y="12673"/>
                </a:cubicBezTo>
                <a:cubicBezTo>
                  <a:pt x="20788" y="4559"/>
                  <a:pt x="31793" y="0"/>
                  <a:pt x="43269" y="0"/>
                </a:cubicBezTo>
                <a:close/>
              </a:path>
            </a:pathLst>
          </a:custGeom>
          <a:solidFill>
            <a:srgbClr val="D362A4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2" name="Google Shape;692;p46"/>
          <p:cNvSpPr/>
          <p:nvPr/>
        </p:nvSpPr>
        <p:spPr>
          <a:xfrm rot="-1547762">
            <a:off x="7790323" y="4335817"/>
            <a:ext cx="1230707" cy="1166551"/>
          </a:xfrm>
          <a:custGeom>
            <a:rect b="b" l="l" r="r" t="t"/>
            <a:pathLst>
              <a:path extrusionOk="0" h="2334007" w="2462369">
                <a:moveTo>
                  <a:pt x="0" y="0"/>
                </a:moveTo>
                <a:lnTo>
                  <a:pt x="2462369" y="0"/>
                </a:lnTo>
                <a:lnTo>
                  <a:pt x="2462369" y="2334006"/>
                </a:lnTo>
                <a:lnTo>
                  <a:pt x="0" y="23340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93" name="Google Shape;693;p46"/>
          <p:cNvSpPr txBox="1"/>
          <p:nvPr/>
        </p:nvSpPr>
        <p:spPr>
          <a:xfrm>
            <a:off x="808354" y="1635078"/>
            <a:ext cx="47472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A. </a:t>
            </a:r>
            <a:r>
              <a:rPr b="1" lang="en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Documents are converted into binary to enhance indexing</a:t>
            </a:r>
            <a:endParaRPr b="1" sz="11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94" name="Google Shape;694;p46"/>
          <p:cNvSpPr txBox="1"/>
          <p:nvPr/>
        </p:nvSpPr>
        <p:spPr>
          <a:xfrm>
            <a:off x="808354" y="2414877"/>
            <a:ext cx="52881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B. </a:t>
            </a:r>
            <a:r>
              <a:rPr b="1" lang="en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Node objects undergo compression for efficient storage utilization</a:t>
            </a:r>
            <a:endParaRPr b="1" sz="11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95" name="Google Shape;695;p46"/>
          <p:cNvSpPr txBox="1"/>
          <p:nvPr/>
        </p:nvSpPr>
        <p:spPr>
          <a:xfrm>
            <a:off x="808358" y="3219775"/>
            <a:ext cx="54273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C. </a:t>
            </a:r>
            <a:r>
              <a:rPr b="1" lang="en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Index-specific computations, such as calling an embedding model for vector store indices or an LLM for document summary indices, are performed</a:t>
            </a:r>
            <a:endParaRPr b="1" sz="11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96" name="Google Shape;696;p46"/>
          <p:cNvSpPr txBox="1"/>
          <p:nvPr/>
        </p:nvSpPr>
        <p:spPr>
          <a:xfrm>
            <a:off x="808358" y="4012050"/>
            <a:ext cx="52881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D. </a:t>
            </a:r>
            <a:r>
              <a:rPr b="1" lang="en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Metadata and relationships of Node objects are simplified to streamline the index structure</a:t>
            </a:r>
            <a:endParaRPr b="1" sz="11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697" name="Google Shape;697;p46"/>
          <p:cNvGrpSpPr/>
          <p:nvPr/>
        </p:nvGrpSpPr>
        <p:grpSpPr>
          <a:xfrm>
            <a:off x="0" y="127392"/>
            <a:ext cx="5738484" cy="716456"/>
            <a:chOff x="0" y="-28575"/>
            <a:chExt cx="3022800" cy="377400"/>
          </a:xfrm>
        </p:grpSpPr>
        <p:sp>
          <p:nvSpPr>
            <p:cNvPr id="698" name="Google Shape;698;p46"/>
            <p:cNvSpPr/>
            <p:nvPr/>
          </p:nvSpPr>
          <p:spPr>
            <a:xfrm>
              <a:off x="0" y="0"/>
              <a:ext cx="3022711" cy="348819"/>
            </a:xfrm>
            <a:custGeom>
              <a:rect b="b" l="l" r="r" t="t"/>
              <a:pathLst>
                <a:path extrusionOk="0" h="348819" w="3022711">
                  <a:moveTo>
                    <a:pt x="0" y="0"/>
                  </a:moveTo>
                  <a:lnTo>
                    <a:pt x="3022711" y="0"/>
                  </a:lnTo>
                  <a:lnTo>
                    <a:pt x="3022711" y="348819"/>
                  </a:lnTo>
                  <a:lnTo>
                    <a:pt x="0" y="348819"/>
                  </a:ln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</p:sp>
        <p:sp>
          <p:nvSpPr>
            <p:cNvPr id="699" name="Google Shape;699;p46"/>
            <p:cNvSpPr txBox="1"/>
            <p:nvPr/>
          </p:nvSpPr>
          <p:spPr>
            <a:xfrm>
              <a:off x="0" y="-28575"/>
              <a:ext cx="3022800" cy="37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00" name="Google Shape;700;p46"/>
          <p:cNvSpPr/>
          <p:nvPr/>
        </p:nvSpPr>
        <p:spPr>
          <a:xfrm>
            <a:off x="7823272" y="537403"/>
            <a:ext cx="152026" cy="195686"/>
          </a:xfrm>
          <a:custGeom>
            <a:rect b="b" l="l" r="r" t="t"/>
            <a:pathLst>
              <a:path extrusionOk="0" h="391372" w="304052">
                <a:moveTo>
                  <a:pt x="0" y="0"/>
                </a:moveTo>
                <a:lnTo>
                  <a:pt x="304052" y="0"/>
                </a:lnTo>
                <a:lnTo>
                  <a:pt x="304052" y="391372"/>
                </a:lnTo>
                <a:lnTo>
                  <a:pt x="0" y="3913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701" name="Google Shape;701;p46"/>
          <p:cNvSpPr txBox="1"/>
          <p:nvPr/>
        </p:nvSpPr>
        <p:spPr>
          <a:xfrm>
            <a:off x="514350" y="182000"/>
            <a:ext cx="49929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Final Quiz - Q8</a:t>
            </a:r>
            <a:endParaRPr sz="700"/>
          </a:p>
        </p:txBody>
      </p:sp>
      <p:sp>
        <p:nvSpPr>
          <p:cNvPr id="702" name="Google Shape;702;p46"/>
          <p:cNvSpPr txBox="1"/>
          <p:nvPr/>
        </p:nvSpPr>
        <p:spPr>
          <a:xfrm>
            <a:off x="514350" y="1083275"/>
            <a:ext cx="8303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What occurs under the hood during the indexing process in LlamaIndex?</a:t>
            </a:r>
            <a:endParaRPr b="1" sz="16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p47"/>
          <p:cNvSpPr/>
          <p:nvPr/>
        </p:nvSpPr>
        <p:spPr>
          <a:xfrm>
            <a:off x="689886" y="4560241"/>
            <a:ext cx="138126" cy="137818"/>
          </a:xfrm>
          <a:custGeom>
            <a:rect b="b" l="l" r="r" t="t"/>
            <a:pathLst>
              <a:path extrusionOk="0" h="275636" w="276253">
                <a:moveTo>
                  <a:pt x="0" y="0"/>
                </a:moveTo>
                <a:lnTo>
                  <a:pt x="276252" y="0"/>
                </a:lnTo>
                <a:lnTo>
                  <a:pt x="276252" y="275636"/>
                </a:lnTo>
                <a:lnTo>
                  <a:pt x="0" y="2756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708" name="Google Shape;708;p47"/>
          <p:cNvGrpSpPr/>
          <p:nvPr/>
        </p:nvGrpSpPr>
        <p:grpSpPr>
          <a:xfrm>
            <a:off x="514350" y="1579775"/>
            <a:ext cx="5992243" cy="529654"/>
            <a:chOff x="0" y="-28575"/>
            <a:chExt cx="2403338" cy="279000"/>
          </a:xfrm>
        </p:grpSpPr>
        <p:sp>
          <p:nvSpPr>
            <p:cNvPr id="709" name="Google Shape;709;p47"/>
            <p:cNvSpPr/>
            <p:nvPr/>
          </p:nvSpPr>
          <p:spPr>
            <a:xfrm>
              <a:off x="0" y="0"/>
              <a:ext cx="2403338" cy="250367"/>
            </a:xfrm>
            <a:custGeom>
              <a:rect b="b" l="l" r="r" t="t"/>
              <a:pathLst>
                <a:path extrusionOk="0" h="250367" w="2403338">
                  <a:moveTo>
                    <a:pt x="43269" y="0"/>
                  </a:moveTo>
                  <a:lnTo>
                    <a:pt x="2360069" y="0"/>
                  </a:lnTo>
                  <a:cubicBezTo>
                    <a:pt x="2371544" y="0"/>
                    <a:pt x="2382550" y="4559"/>
                    <a:pt x="2390664" y="12673"/>
                  </a:cubicBezTo>
                  <a:cubicBezTo>
                    <a:pt x="2398779" y="20788"/>
                    <a:pt x="2403338" y="31793"/>
                    <a:pt x="2403338" y="43269"/>
                  </a:cubicBezTo>
                  <a:lnTo>
                    <a:pt x="2403338" y="207097"/>
                  </a:lnTo>
                  <a:cubicBezTo>
                    <a:pt x="2403338" y="218573"/>
                    <a:pt x="2398779" y="229579"/>
                    <a:pt x="2390664" y="237693"/>
                  </a:cubicBezTo>
                  <a:cubicBezTo>
                    <a:pt x="2382550" y="245808"/>
                    <a:pt x="2371544" y="250367"/>
                    <a:pt x="2360069" y="250367"/>
                  </a:cubicBezTo>
                  <a:lnTo>
                    <a:pt x="43269" y="250367"/>
                  </a:lnTo>
                  <a:cubicBezTo>
                    <a:pt x="31793" y="250367"/>
                    <a:pt x="20788" y="245808"/>
                    <a:pt x="12673" y="237693"/>
                  </a:cubicBezTo>
                  <a:cubicBezTo>
                    <a:pt x="4559" y="229579"/>
                    <a:pt x="0" y="218573"/>
                    <a:pt x="0" y="207097"/>
                  </a:cubicBezTo>
                  <a:lnTo>
                    <a:pt x="0" y="43269"/>
                  </a:lnTo>
                  <a:cubicBezTo>
                    <a:pt x="0" y="31793"/>
                    <a:pt x="4559" y="20788"/>
                    <a:pt x="12673" y="12673"/>
                  </a:cubicBezTo>
                  <a:cubicBezTo>
                    <a:pt x="20788" y="4559"/>
                    <a:pt x="31793" y="0"/>
                    <a:pt x="43269" y="0"/>
                  </a:cubicBez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47"/>
            <p:cNvSpPr txBox="1"/>
            <p:nvPr/>
          </p:nvSpPr>
          <p:spPr>
            <a:xfrm>
              <a:off x="0" y="-28575"/>
              <a:ext cx="2403300" cy="27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11" name="Google Shape;711;p47"/>
          <p:cNvSpPr/>
          <p:nvPr/>
        </p:nvSpPr>
        <p:spPr>
          <a:xfrm>
            <a:off x="514350" y="2426338"/>
            <a:ext cx="5996328" cy="475071"/>
          </a:xfrm>
          <a:custGeom>
            <a:rect b="b" l="l" r="r" t="t"/>
            <a:pathLst>
              <a:path extrusionOk="0" h="250367" w="2403338">
                <a:moveTo>
                  <a:pt x="43269" y="0"/>
                </a:moveTo>
                <a:lnTo>
                  <a:pt x="2360069" y="0"/>
                </a:lnTo>
                <a:cubicBezTo>
                  <a:pt x="2371544" y="0"/>
                  <a:pt x="2382550" y="4559"/>
                  <a:pt x="2390664" y="12673"/>
                </a:cubicBezTo>
                <a:cubicBezTo>
                  <a:pt x="2398779" y="20788"/>
                  <a:pt x="2403338" y="31793"/>
                  <a:pt x="2403338" y="43269"/>
                </a:cubicBezTo>
                <a:lnTo>
                  <a:pt x="2403338" y="207097"/>
                </a:lnTo>
                <a:cubicBezTo>
                  <a:pt x="2403338" y="218573"/>
                  <a:pt x="2398779" y="229579"/>
                  <a:pt x="2390664" y="237693"/>
                </a:cubicBezTo>
                <a:cubicBezTo>
                  <a:pt x="2382550" y="245808"/>
                  <a:pt x="2371544" y="250367"/>
                  <a:pt x="2360069" y="250367"/>
                </a:cubicBezTo>
                <a:lnTo>
                  <a:pt x="43269" y="250367"/>
                </a:lnTo>
                <a:cubicBezTo>
                  <a:pt x="31793" y="250367"/>
                  <a:pt x="20788" y="245808"/>
                  <a:pt x="12673" y="237693"/>
                </a:cubicBezTo>
                <a:cubicBezTo>
                  <a:pt x="4559" y="229579"/>
                  <a:pt x="0" y="218573"/>
                  <a:pt x="0" y="207097"/>
                </a:cubicBezTo>
                <a:lnTo>
                  <a:pt x="0" y="43269"/>
                </a:lnTo>
                <a:cubicBezTo>
                  <a:pt x="0" y="31793"/>
                  <a:pt x="4559" y="20788"/>
                  <a:pt x="12673" y="12673"/>
                </a:cubicBezTo>
                <a:cubicBezTo>
                  <a:pt x="20788" y="4559"/>
                  <a:pt x="31793" y="0"/>
                  <a:pt x="43269" y="0"/>
                </a:cubicBezTo>
                <a:close/>
              </a:path>
            </a:pathLst>
          </a:custGeom>
          <a:solidFill>
            <a:srgbClr val="D362A4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2" name="Google Shape;712;p47"/>
          <p:cNvSpPr/>
          <p:nvPr/>
        </p:nvSpPr>
        <p:spPr>
          <a:xfrm>
            <a:off x="514350" y="4010970"/>
            <a:ext cx="5996328" cy="475071"/>
          </a:xfrm>
          <a:custGeom>
            <a:rect b="b" l="l" r="r" t="t"/>
            <a:pathLst>
              <a:path extrusionOk="0" h="250367" w="2403338">
                <a:moveTo>
                  <a:pt x="43269" y="0"/>
                </a:moveTo>
                <a:lnTo>
                  <a:pt x="2360069" y="0"/>
                </a:lnTo>
                <a:cubicBezTo>
                  <a:pt x="2371544" y="0"/>
                  <a:pt x="2382550" y="4559"/>
                  <a:pt x="2390664" y="12673"/>
                </a:cubicBezTo>
                <a:cubicBezTo>
                  <a:pt x="2398779" y="20788"/>
                  <a:pt x="2403338" y="31793"/>
                  <a:pt x="2403338" y="43269"/>
                </a:cubicBezTo>
                <a:lnTo>
                  <a:pt x="2403338" y="207097"/>
                </a:lnTo>
                <a:cubicBezTo>
                  <a:pt x="2403338" y="218573"/>
                  <a:pt x="2398779" y="229579"/>
                  <a:pt x="2390664" y="237693"/>
                </a:cubicBezTo>
                <a:cubicBezTo>
                  <a:pt x="2382550" y="245808"/>
                  <a:pt x="2371544" y="250367"/>
                  <a:pt x="2360069" y="250367"/>
                </a:cubicBezTo>
                <a:lnTo>
                  <a:pt x="43269" y="250367"/>
                </a:lnTo>
                <a:cubicBezTo>
                  <a:pt x="31793" y="250367"/>
                  <a:pt x="20788" y="245808"/>
                  <a:pt x="12673" y="237693"/>
                </a:cubicBezTo>
                <a:cubicBezTo>
                  <a:pt x="4559" y="229579"/>
                  <a:pt x="0" y="218573"/>
                  <a:pt x="0" y="207097"/>
                </a:cubicBezTo>
                <a:lnTo>
                  <a:pt x="0" y="43269"/>
                </a:lnTo>
                <a:cubicBezTo>
                  <a:pt x="0" y="31793"/>
                  <a:pt x="4559" y="20788"/>
                  <a:pt x="12673" y="12673"/>
                </a:cubicBezTo>
                <a:cubicBezTo>
                  <a:pt x="20788" y="4559"/>
                  <a:pt x="31793" y="0"/>
                  <a:pt x="43269" y="0"/>
                </a:cubicBezTo>
                <a:close/>
              </a:path>
            </a:pathLst>
          </a:custGeom>
          <a:solidFill>
            <a:srgbClr val="D362A4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3" name="Google Shape;713;p47"/>
          <p:cNvSpPr/>
          <p:nvPr/>
        </p:nvSpPr>
        <p:spPr>
          <a:xfrm>
            <a:off x="514350" y="3218654"/>
            <a:ext cx="5996328" cy="475071"/>
          </a:xfrm>
          <a:custGeom>
            <a:rect b="b" l="l" r="r" t="t"/>
            <a:pathLst>
              <a:path extrusionOk="0" h="250367" w="2403338">
                <a:moveTo>
                  <a:pt x="43269" y="0"/>
                </a:moveTo>
                <a:lnTo>
                  <a:pt x="2360069" y="0"/>
                </a:lnTo>
                <a:cubicBezTo>
                  <a:pt x="2371544" y="0"/>
                  <a:pt x="2382550" y="4559"/>
                  <a:pt x="2390664" y="12673"/>
                </a:cubicBezTo>
                <a:cubicBezTo>
                  <a:pt x="2398779" y="20788"/>
                  <a:pt x="2403338" y="31793"/>
                  <a:pt x="2403338" y="43269"/>
                </a:cubicBezTo>
                <a:lnTo>
                  <a:pt x="2403338" y="207097"/>
                </a:lnTo>
                <a:cubicBezTo>
                  <a:pt x="2403338" y="218573"/>
                  <a:pt x="2398779" y="229579"/>
                  <a:pt x="2390664" y="237693"/>
                </a:cubicBezTo>
                <a:cubicBezTo>
                  <a:pt x="2382550" y="245808"/>
                  <a:pt x="2371544" y="250367"/>
                  <a:pt x="2360069" y="250367"/>
                </a:cubicBezTo>
                <a:lnTo>
                  <a:pt x="43269" y="250367"/>
                </a:lnTo>
                <a:cubicBezTo>
                  <a:pt x="31793" y="250367"/>
                  <a:pt x="20788" y="245808"/>
                  <a:pt x="12673" y="237693"/>
                </a:cubicBezTo>
                <a:cubicBezTo>
                  <a:pt x="4559" y="229579"/>
                  <a:pt x="0" y="218573"/>
                  <a:pt x="0" y="207097"/>
                </a:cubicBezTo>
                <a:lnTo>
                  <a:pt x="0" y="43269"/>
                </a:lnTo>
                <a:cubicBezTo>
                  <a:pt x="0" y="31793"/>
                  <a:pt x="4559" y="20788"/>
                  <a:pt x="12673" y="12673"/>
                </a:cubicBezTo>
                <a:cubicBezTo>
                  <a:pt x="20788" y="4559"/>
                  <a:pt x="31793" y="0"/>
                  <a:pt x="43269" y="0"/>
                </a:cubicBezTo>
                <a:close/>
              </a:path>
            </a:pathLst>
          </a:custGeom>
          <a:solidFill>
            <a:srgbClr val="539DC6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4" name="Google Shape;714;p47"/>
          <p:cNvSpPr/>
          <p:nvPr/>
        </p:nvSpPr>
        <p:spPr>
          <a:xfrm rot="-1547762">
            <a:off x="7790323" y="4335817"/>
            <a:ext cx="1230707" cy="1166551"/>
          </a:xfrm>
          <a:custGeom>
            <a:rect b="b" l="l" r="r" t="t"/>
            <a:pathLst>
              <a:path extrusionOk="0" h="2334007" w="2462369">
                <a:moveTo>
                  <a:pt x="0" y="0"/>
                </a:moveTo>
                <a:lnTo>
                  <a:pt x="2462369" y="0"/>
                </a:lnTo>
                <a:lnTo>
                  <a:pt x="2462369" y="2334006"/>
                </a:lnTo>
                <a:lnTo>
                  <a:pt x="0" y="23340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715" name="Google Shape;715;p47"/>
          <p:cNvSpPr txBox="1"/>
          <p:nvPr/>
        </p:nvSpPr>
        <p:spPr>
          <a:xfrm>
            <a:off x="808354" y="1635078"/>
            <a:ext cx="47472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A. Documents are converted into binary to enhance indexing</a:t>
            </a:r>
            <a:endParaRPr b="1" sz="11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16" name="Google Shape;716;p47"/>
          <p:cNvSpPr txBox="1"/>
          <p:nvPr/>
        </p:nvSpPr>
        <p:spPr>
          <a:xfrm>
            <a:off x="808354" y="2414877"/>
            <a:ext cx="52881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B. Node objects undergo compression for efficient storage utilization</a:t>
            </a:r>
            <a:endParaRPr b="1" sz="11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17" name="Google Shape;717;p47"/>
          <p:cNvSpPr txBox="1"/>
          <p:nvPr/>
        </p:nvSpPr>
        <p:spPr>
          <a:xfrm>
            <a:off x="808358" y="3219775"/>
            <a:ext cx="54273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C. Index-specific computations, such as calling an embedding model for vector store indices or an LLM for document summary indices, are performed</a:t>
            </a:r>
            <a:endParaRPr b="1" sz="11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18" name="Google Shape;718;p47"/>
          <p:cNvSpPr txBox="1"/>
          <p:nvPr/>
        </p:nvSpPr>
        <p:spPr>
          <a:xfrm>
            <a:off x="808358" y="4012050"/>
            <a:ext cx="52881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D. Metadata and relationships of Node objects are simplified to streamline the index structure</a:t>
            </a:r>
            <a:endParaRPr b="1" sz="11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719" name="Google Shape;719;p47"/>
          <p:cNvGrpSpPr/>
          <p:nvPr/>
        </p:nvGrpSpPr>
        <p:grpSpPr>
          <a:xfrm>
            <a:off x="0" y="127392"/>
            <a:ext cx="5738484" cy="716456"/>
            <a:chOff x="0" y="-28575"/>
            <a:chExt cx="3022800" cy="377400"/>
          </a:xfrm>
        </p:grpSpPr>
        <p:sp>
          <p:nvSpPr>
            <p:cNvPr id="720" name="Google Shape;720;p47"/>
            <p:cNvSpPr/>
            <p:nvPr/>
          </p:nvSpPr>
          <p:spPr>
            <a:xfrm>
              <a:off x="0" y="0"/>
              <a:ext cx="3022711" cy="348819"/>
            </a:xfrm>
            <a:custGeom>
              <a:rect b="b" l="l" r="r" t="t"/>
              <a:pathLst>
                <a:path extrusionOk="0" h="348819" w="3022711">
                  <a:moveTo>
                    <a:pt x="0" y="0"/>
                  </a:moveTo>
                  <a:lnTo>
                    <a:pt x="3022711" y="0"/>
                  </a:lnTo>
                  <a:lnTo>
                    <a:pt x="3022711" y="348819"/>
                  </a:lnTo>
                  <a:lnTo>
                    <a:pt x="0" y="348819"/>
                  </a:ln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</p:sp>
        <p:sp>
          <p:nvSpPr>
            <p:cNvPr id="721" name="Google Shape;721;p47"/>
            <p:cNvSpPr txBox="1"/>
            <p:nvPr/>
          </p:nvSpPr>
          <p:spPr>
            <a:xfrm>
              <a:off x="0" y="-28575"/>
              <a:ext cx="3022800" cy="37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22" name="Google Shape;722;p47"/>
          <p:cNvSpPr/>
          <p:nvPr/>
        </p:nvSpPr>
        <p:spPr>
          <a:xfrm>
            <a:off x="7823272" y="537403"/>
            <a:ext cx="152026" cy="195686"/>
          </a:xfrm>
          <a:custGeom>
            <a:rect b="b" l="l" r="r" t="t"/>
            <a:pathLst>
              <a:path extrusionOk="0" h="391372" w="304052">
                <a:moveTo>
                  <a:pt x="0" y="0"/>
                </a:moveTo>
                <a:lnTo>
                  <a:pt x="304052" y="0"/>
                </a:lnTo>
                <a:lnTo>
                  <a:pt x="304052" y="391372"/>
                </a:lnTo>
                <a:lnTo>
                  <a:pt x="0" y="3913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723" name="Google Shape;723;p47"/>
          <p:cNvSpPr txBox="1"/>
          <p:nvPr/>
        </p:nvSpPr>
        <p:spPr>
          <a:xfrm>
            <a:off x="514350" y="182000"/>
            <a:ext cx="49929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Final Quiz - Q8</a:t>
            </a:r>
            <a:endParaRPr sz="700"/>
          </a:p>
        </p:txBody>
      </p:sp>
      <p:sp>
        <p:nvSpPr>
          <p:cNvPr id="724" name="Google Shape;724;p47"/>
          <p:cNvSpPr txBox="1"/>
          <p:nvPr/>
        </p:nvSpPr>
        <p:spPr>
          <a:xfrm>
            <a:off x="514350" y="1083275"/>
            <a:ext cx="8303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What occurs under the hood during the indexing process in LlamaIndex?</a:t>
            </a:r>
            <a:endParaRPr b="1" sz="16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48"/>
          <p:cNvSpPr/>
          <p:nvPr/>
        </p:nvSpPr>
        <p:spPr>
          <a:xfrm>
            <a:off x="689886" y="4560241"/>
            <a:ext cx="138126" cy="137818"/>
          </a:xfrm>
          <a:custGeom>
            <a:rect b="b" l="l" r="r" t="t"/>
            <a:pathLst>
              <a:path extrusionOk="0" h="275636" w="276253">
                <a:moveTo>
                  <a:pt x="0" y="0"/>
                </a:moveTo>
                <a:lnTo>
                  <a:pt x="276252" y="0"/>
                </a:lnTo>
                <a:lnTo>
                  <a:pt x="276252" y="275636"/>
                </a:lnTo>
                <a:lnTo>
                  <a:pt x="0" y="2756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730" name="Google Shape;730;p48"/>
          <p:cNvGrpSpPr/>
          <p:nvPr/>
        </p:nvGrpSpPr>
        <p:grpSpPr>
          <a:xfrm>
            <a:off x="514350" y="1791475"/>
            <a:ext cx="5992243" cy="529654"/>
            <a:chOff x="0" y="-28575"/>
            <a:chExt cx="2403338" cy="279000"/>
          </a:xfrm>
        </p:grpSpPr>
        <p:sp>
          <p:nvSpPr>
            <p:cNvPr id="731" name="Google Shape;731;p48"/>
            <p:cNvSpPr/>
            <p:nvPr/>
          </p:nvSpPr>
          <p:spPr>
            <a:xfrm>
              <a:off x="0" y="0"/>
              <a:ext cx="2403338" cy="250367"/>
            </a:xfrm>
            <a:custGeom>
              <a:rect b="b" l="l" r="r" t="t"/>
              <a:pathLst>
                <a:path extrusionOk="0" h="250367" w="2403338">
                  <a:moveTo>
                    <a:pt x="43269" y="0"/>
                  </a:moveTo>
                  <a:lnTo>
                    <a:pt x="2360069" y="0"/>
                  </a:lnTo>
                  <a:cubicBezTo>
                    <a:pt x="2371544" y="0"/>
                    <a:pt x="2382550" y="4559"/>
                    <a:pt x="2390664" y="12673"/>
                  </a:cubicBezTo>
                  <a:cubicBezTo>
                    <a:pt x="2398779" y="20788"/>
                    <a:pt x="2403338" y="31793"/>
                    <a:pt x="2403338" y="43269"/>
                  </a:cubicBezTo>
                  <a:lnTo>
                    <a:pt x="2403338" y="207097"/>
                  </a:lnTo>
                  <a:cubicBezTo>
                    <a:pt x="2403338" y="218573"/>
                    <a:pt x="2398779" y="229579"/>
                    <a:pt x="2390664" y="237693"/>
                  </a:cubicBezTo>
                  <a:cubicBezTo>
                    <a:pt x="2382550" y="245808"/>
                    <a:pt x="2371544" y="250367"/>
                    <a:pt x="2360069" y="250367"/>
                  </a:cubicBezTo>
                  <a:lnTo>
                    <a:pt x="43269" y="250367"/>
                  </a:lnTo>
                  <a:cubicBezTo>
                    <a:pt x="31793" y="250367"/>
                    <a:pt x="20788" y="245808"/>
                    <a:pt x="12673" y="237693"/>
                  </a:cubicBezTo>
                  <a:cubicBezTo>
                    <a:pt x="4559" y="229579"/>
                    <a:pt x="0" y="218573"/>
                    <a:pt x="0" y="207097"/>
                  </a:cubicBezTo>
                  <a:lnTo>
                    <a:pt x="0" y="43269"/>
                  </a:lnTo>
                  <a:cubicBezTo>
                    <a:pt x="0" y="31793"/>
                    <a:pt x="4559" y="20788"/>
                    <a:pt x="12673" y="12673"/>
                  </a:cubicBezTo>
                  <a:cubicBezTo>
                    <a:pt x="20788" y="4559"/>
                    <a:pt x="31793" y="0"/>
                    <a:pt x="43269" y="0"/>
                  </a:cubicBez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48"/>
            <p:cNvSpPr txBox="1"/>
            <p:nvPr/>
          </p:nvSpPr>
          <p:spPr>
            <a:xfrm>
              <a:off x="0" y="-28575"/>
              <a:ext cx="2403300" cy="27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33" name="Google Shape;733;p48"/>
          <p:cNvSpPr/>
          <p:nvPr/>
        </p:nvSpPr>
        <p:spPr>
          <a:xfrm>
            <a:off x="514350" y="2638038"/>
            <a:ext cx="5996328" cy="475071"/>
          </a:xfrm>
          <a:custGeom>
            <a:rect b="b" l="l" r="r" t="t"/>
            <a:pathLst>
              <a:path extrusionOk="0" h="250367" w="2403338">
                <a:moveTo>
                  <a:pt x="43269" y="0"/>
                </a:moveTo>
                <a:lnTo>
                  <a:pt x="2360069" y="0"/>
                </a:lnTo>
                <a:cubicBezTo>
                  <a:pt x="2371544" y="0"/>
                  <a:pt x="2382550" y="4559"/>
                  <a:pt x="2390664" y="12673"/>
                </a:cubicBezTo>
                <a:cubicBezTo>
                  <a:pt x="2398779" y="20788"/>
                  <a:pt x="2403338" y="31793"/>
                  <a:pt x="2403338" y="43269"/>
                </a:cubicBezTo>
                <a:lnTo>
                  <a:pt x="2403338" y="207097"/>
                </a:lnTo>
                <a:cubicBezTo>
                  <a:pt x="2403338" y="218573"/>
                  <a:pt x="2398779" y="229579"/>
                  <a:pt x="2390664" y="237693"/>
                </a:cubicBezTo>
                <a:cubicBezTo>
                  <a:pt x="2382550" y="245808"/>
                  <a:pt x="2371544" y="250367"/>
                  <a:pt x="2360069" y="250367"/>
                </a:cubicBezTo>
                <a:lnTo>
                  <a:pt x="43269" y="250367"/>
                </a:lnTo>
                <a:cubicBezTo>
                  <a:pt x="31793" y="250367"/>
                  <a:pt x="20788" y="245808"/>
                  <a:pt x="12673" y="237693"/>
                </a:cubicBezTo>
                <a:cubicBezTo>
                  <a:pt x="4559" y="229579"/>
                  <a:pt x="0" y="218573"/>
                  <a:pt x="0" y="207097"/>
                </a:cubicBezTo>
                <a:lnTo>
                  <a:pt x="0" y="43269"/>
                </a:lnTo>
                <a:cubicBezTo>
                  <a:pt x="0" y="31793"/>
                  <a:pt x="4559" y="20788"/>
                  <a:pt x="12673" y="12673"/>
                </a:cubicBezTo>
                <a:cubicBezTo>
                  <a:pt x="20788" y="4559"/>
                  <a:pt x="31793" y="0"/>
                  <a:pt x="43269" y="0"/>
                </a:cubicBezTo>
                <a:close/>
              </a:path>
            </a:pathLst>
          </a:custGeom>
          <a:solidFill>
            <a:srgbClr val="D362A4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4" name="Google Shape;734;p48"/>
          <p:cNvSpPr/>
          <p:nvPr/>
        </p:nvSpPr>
        <p:spPr>
          <a:xfrm>
            <a:off x="514350" y="4222670"/>
            <a:ext cx="5996328" cy="475071"/>
          </a:xfrm>
          <a:custGeom>
            <a:rect b="b" l="l" r="r" t="t"/>
            <a:pathLst>
              <a:path extrusionOk="0" h="250367" w="2403338">
                <a:moveTo>
                  <a:pt x="43269" y="0"/>
                </a:moveTo>
                <a:lnTo>
                  <a:pt x="2360069" y="0"/>
                </a:lnTo>
                <a:cubicBezTo>
                  <a:pt x="2371544" y="0"/>
                  <a:pt x="2382550" y="4559"/>
                  <a:pt x="2390664" y="12673"/>
                </a:cubicBezTo>
                <a:cubicBezTo>
                  <a:pt x="2398779" y="20788"/>
                  <a:pt x="2403338" y="31793"/>
                  <a:pt x="2403338" y="43269"/>
                </a:cubicBezTo>
                <a:lnTo>
                  <a:pt x="2403338" y="207097"/>
                </a:lnTo>
                <a:cubicBezTo>
                  <a:pt x="2403338" y="218573"/>
                  <a:pt x="2398779" y="229579"/>
                  <a:pt x="2390664" y="237693"/>
                </a:cubicBezTo>
                <a:cubicBezTo>
                  <a:pt x="2382550" y="245808"/>
                  <a:pt x="2371544" y="250367"/>
                  <a:pt x="2360069" y="250367"/>
                </a:cubicBezTo>
                <a:lnTo>
                  <a:pt x="43269" y="250367"/>
                </a:lnTo>
                <a:cubicBezTo>
                  <a:pt x="31793" y="250367"/>
                  <a:pt x="20788" y="245808"/>
                  <a:pt x="12673" y="237693"/>
                </a:cubicBezTo>
                <a:cubicBezTo>
                  <a:pt x="4559" y="229579"/>
                  <a:pt x="0" y="218573"/>
                  <a:pt x="0" y="207097"/>
                </a:cubicBezTo>
                <a:lnTo>
                  <a:pt x="0" y="43269"/>
                </a:lnTo>
                <a:cubicBezTo>
                  <a:pt x="0" y="31793"/>
                  <a:pt x="4559" y="20788"/>
                  <a:pt x="12673" y="12673"/>
                </a:cubicBezTo>
                <a:cubicBezTo>
                  <a:pt x="20788" y="4559"/>
                  <a:pt x="31793" y="0"/>
                  <a:pt x="43269" y="0"/>
                </a:cubicBezTo>
                <a:close/>
              </a:path>
            </a:pathLst>
          </a:custGeom>
          <a:solidFill>
            <a:srgbClr val="D362A4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5" name="Google Shape;735;p48"/>
          <p:cNvSpPr/>
          <p:nvPr/>
        </p:nvSpPr>
        <p:spPr>
          <a:xfrm>
            <a:off x="514350" y="3430354"/>
            <a:ext cx="5996328" cy="475071"/>
          </a:xfrm>
          <a:custGeom>
            <a:rect b="b" l="l" r="r" t="t"/>
            <a:pathLst>
              <a:path extrusionOk="0" h="250367" w="2403338">
                <a:moveTo>
                  <a:pt x="43269" y="0"/>
                </a:moveTo>
                <a:lnTo>
                  <a:pt x="2360069" y="0"/>
                </a:lnTo>
                <a:cubicBezTo>
                  <a:pt x="2371544" y="0"/>
                  <a:pt x="2382550" y="4559"/>
                  <a:pt x="2390664" y="12673"/>
                </a:cubicBezTo>
                <a:cubicBezTo>
                  <a:pt x="2398779" y="20788"/>
                  <a:pt x="2403338" y="31793"/>
                  <a:pt x="2403338" y="43269"/>
                </a:cubicBezTo>
                <a:lnTo>
                  <a:pt x="2403338" y="207097"/>
                </a:lnTo>
                <a:cubicBezTo>
                  <a:pt x="2403338" y="218573"/>
                  <a:pt x="2398779" y="229579"/>
                  <a:pt x="2390664" y="237693"/>
                </a:cubicBezTo>
                <a:cubicBezTo>
                  <a:pt x="2382550" y="245808"/>
                  <a:pt x="2371544" y="250367"/>
                  <a:pt x="2360069" y="250367"/>
                </a:cubicBezTo>
                <a:lnTo>
                  <a:pt x="43269" y="250367"/>
                </a:lnTo>
                <a:cubicBezTo>
                  <a:pt x="31793" y="250367"/>
                  <a:pt x="20788" y="245808"/>
                  <a:pt x="12673" y="237693"/>
                </a:cubicBezTo>
                <a:cubicBezTo>
                  <a:pt x="4559" y="229579"/>
                  <a:pt x="0" y="218573"/>
                  <a:pt x="0" y="207097"/>
                </a:cubicBezTo>
                <a:lnTo>
                  <a:pt x="0" y="43269"/>
                </a:lnTo>
                <a:cubicBezTo>
                  <a:pt x="0" y="31793"/>
                  <a:pt x="4559" y="20788"/>
                  <a:pt x="12673" y="12673"/>
                </a:cubicBezTo>
                <a:cubicBezTo>
                  <a:pt x="20788" y="4559"/>
                  <a:pt x="31793" y="0"/>
                  <a:pt x="43269" y="0"/>
                </a:cubicBezTo>
                <a:close/>
              </a:path>
            </a:pathLst>
          </a:custGeom>
          <a:solidFill>
            <a:srgbClr val="D362A4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6" name="Google Shape;736;p48"/>
          <p:cNvSpPr/>
          <p:nvPr/>
        </p:nvSpPr>
        <p:spPr>
          <a:xfrm rot="-1547762">
            <a:off x="7790323" y="4335817"/>
            <a:ext cx="1230707" cy="1166551"/>
          </a:xfrm>
          <a:custGeom>
            <a:rect b="b" l="l" r="r" t="t"/>
            <a:pathLst>
              <a:path extrusionOk="0" h="2334007" w="2462369">
                <a:moveTo>
                  <a:pt x="0" y="0"/>
                </a:moveTo>
                <a:lnTo>
                  <a:pt x="2462369" y="0"/>
                </a:lnTo>
                <a:lnTo>
                  <a:pt x="2462369" y="2334006"/>
                </a:lnTo>
                <a:lnTo>
                  <a:pt x="0" y="23340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737" name="Google Shape;737;p48"/>
          <p:cNvSpPr txBox="1"/>
          <p:nvPr/>
        </p:nvSpPr>
        <p:spPr>
          <a:xfrm>
            <a:off x="808354" y="1846778"/>
            <a:ext cx="47472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A. </a:t>
            </a:r>
            <a:r>
              <a:rPr b="1" lang="en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Executing the ingestion process into LLMs</a:t>
            </a:r>
            <a:endParaRPr b="1" sz="11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38" name="Google Shape;738;p48"/>
          <p:cNvSpPr txBox="1"/>
          <p:nvPr/>
        </p:nvSpPr>
        <p:spPr>
          <a:xfrm>
            <a:off x="808354" y="2626577"/>
            <a:ext cx="52881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B. </a:t>
            </a:r>
            <a:r>
              <a:rPr b="1" lang="en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Breaking queries into sub-questions, gathering intermediate responses, and synthesizing a final response</a:t>
            </a:r>
            <a:endParaRPr b="1" sz="11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39" name="Google Shape;739;p48"/>
          <p:cNvSpPr txBox="1"/>
          <p:nvPr/>
        </p:nvSpPr>
        <p:spPr>
          <a:xfrm>
            <a:off x="808358" y="3431475"/>
            <a:ext cx="54273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C. </a:t>
            </a:r>
            <a:r>
              <a:rPr b="1" lang="en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Creating embedded representations of the retrieved data</a:t>
            </a:r>
            <a:endParaRPr b="1" sz="11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40" name="Google Shape;740;p48"/>
          <p:cNvSpPr txBox="1"/>
          <p:nvPr/>
        </p:nvSpPr>
        <p:spPr>
          <a:xfrm>
            <a:off x="808358" y="4223750"/>
            <a:ext cx="52881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D. </a:t>
            </a:r>
            <a:r>
              <a:rPr b="1" lang="en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Compressing the index structure for storage optimization  </a:t>
            </a:r>
            <a:endParaRPr b="1" sz="11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741" name="Google Shape;741;p48"/>
          <p:cNvGrpSpPr/>
          <p:nvPr/>
        </p:nvGrpSpPr>
        <p:grpSpPr>
          <a:xfrm>
            <a:off x="0" y="127392"/>
            <a:ext cx="5738484" cy="716456"/>
            <a:chOff x="0" y="-28575"/>
            <a:chExt cx="3022800" cy="377400"/>
          </a:xfrm>
        </p:grpSpPr>
        <p:sp>
          <p:nvSpPr>
            <p:cNvPr id="742" name="Google Shape;742;p48"/>
            <p:cNvSpPr/>
            <p:nvPr/>
          </p:nvSpPr>
          <p:spPr>
            <a:xfrm>
              <a:off x="0" y="0"/>
              <a:ext cx="3022711" cy="348819"/>
            </a:xfrm>
            <a:custGeom>
              <a:rect b="b" l="l" r="r" t="t"/>
              <a:pathLst>
                <a:path extrusionOk="0" h="348819" w="3022711">
                  <a:moveTo>
                    <a:pt x="0" y="0"/>
                  </a:moveTo>
                  <a:lnTo>
                    <a:pt x="3022711" y="0"/>
                  </a:lnTo>
                  <a:lnTo>
                    <a:pt x="3022711" y="348819"/>
                  </a:lnTo>
                  <a:lnTo>
                    <a:pt x="0" y="348819"/>
                  </a:ln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</p:sp>
        <p:sp>
          <p:nvSpPr>
            <p:cNvPr id="743" name="Google Shape;743;p48"/>
            <p:cNvSpPr txBox="1"/>
            <p:nvPr/>
          </p:nvSpPr>
          <p:spPr>
            <a:xfrm>
              <a:off x="0" y="-28575"/>
              <a:ext cx="3022800" cy="37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44" name="Google Shape;744;p48"/>
          <p:cNvSpPr/>
          <p:nvPr/>
        </p:nvSpPr>
        <p:spPr>
          <a:xfrm>
            <a:off x="7823272" y="537403"/>
            <a:ext cx="152026" cy="195686"/>
          </a:xfrm>
          <a:custGeom>
            <a:rect b="b" l="l" r="r" t="t"/>
            <a:pathLst>
              <a:path extrusionOk="0" h="391372" w="304052">
                <a:moveTo>
                  <a:pt x="0" y="0"/>
                </a:moveTo>
                <a:lnTo>
                  <a:pt x="304052" y="0"/>
                </a:lnTo>
                <a:lnTo>
                  <a:pt x="304052" y="391372"/>
                </a:lnTo>
                <a:lnTo>
                  <a:pt x="0" y="3913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745" name="Google Shape;745;p48"/>
          <p:cNvSpPr txBox="1"/>
          <p:nvPr/>
        </p:nvSpPr>
        <p:spPr>
          <a:xfrm>
            <a:off x="514350" y="182000"/>
            <a:ext cx="49929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Final Quiz - Q9</a:t>
            </a:r>
            <a:endParaRPr sz="700"/>
          </a:p>
        </p:txBody>
      </p:sp>
      <p:sp>
        <p:nvSpPr>
          <p:cNvPr id="746" name="Google Shape;746;p48"/>
          <p:cNvSpPr txBox="1"/>
          <p:nvPr/>
        </p:nvSpPr>
        <p:spPr>
          <a:xfrm>
            <a:off x="514350" y="1024400"/>
            <a:ext cx="8303100" cy="5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What is the purpose of the High-Level Query API in LlamaIndex? </a:t>
            </a:r>
            <a:endParaRPr b="1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2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→</a:t>
            </a:r>
            <a:r>
              <a:rPr b="1"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query_engine = index.as_query_engine()</a:t>
            </a:r>
            <a:endParaRPr b="1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49"/>
          <p:cNvSpPr/>
          <p:nvPr/>
        </p:nvSpPr>
        <p:spPr>
          <a:xfrm>
            <a:off x="689886" y="4560241"/>
            <a:ext cx="138126" cy="137818"/>
          </a:xfrm>
          <a:custGeom>
            <a:rect b="b" l="l" r="r" t="t"/>
            <a:pathLst>
              <a:path extrusionOk="0" h="275636" w="276253">
                <a:moveTo>
                  <a:pt x="0" y="0"/>
                </a:moveTo>
                <a:lnTo>
                  <a:pt x="276252" y="0"/>
                </a:lnTo>
                <a:lnTo>
                  <a:pt x="276252" y="275636"/>
                </a:lnTo>
                <a:lnTo>
                  <a:pt x="0" y="2756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752" name="Google Shape;752;p49"/>
          <p:cNvGrpSpPr/>
          <p:nvPr/>
        </p:nvGrpSpPr>
        <p:grpSpPr>
          <a:xfrm>
            <a:off x="514350" y="1791475"/>
            <a:ext cx="5992243" cy="529654"/>
            <a:chOff x="0" y="-28575"/>
            <a:chExt cx="2403338" cy="279000"/>
          </a:xfrm>
        </p:grpSpPr>
        <p:sp>
          <p:nvSpPr>
            <p:cNvPr id="753" name="Google Shape;753;p49"/>
            <p:cNvSpPr/>
            <p:nvPr/>
          </p:nvSpPr>
          <p:spPr>
            <a:xfrm>
              <a:off x="0" y="0"/>
              <a:ext cx="2403338" cy="250367"/>
            </a:xfrm>
            <a:custGeom>
              <a:rect b="b" l="l" r="r" t="t"/>
              <a:pathLst>
                <a:path extrusionOk="0" h="250367" w="2403338">
                  <a:moveTo>
                    <a:pt x="43269" y="0"/>
                  </a:moveTo>
                  <a:lnTo>
                    <a:pt x="2360069" y="0"/>
                  </a:lnTo>
                  <a:cubicBezTo>
                    <a:pt x="2371544" y="0"/>
                    <a:pt x="2382550" y="4559"/>
                    <a:pt x="2390664" y="12673"/>
                  </a:cubicBezTo>
                  <a:cubicBezTo>
                    <a:pt x="2398779" y="20788"/>
                    <a:pt x="2403338" y="31793"/>
                    <a:pt x="2403338" y="43269"/>
                  </a:cubicBezTo>
                  <a:lnTo>
                    <a:pt x="2403338" y="207097"/>
                  </a:lnTo>
                  <a:cubicBezTo>
                    <a:pt x="2403338" y="218573"/>
                    <a:pt x="2398779" y="229579"/>
                    <a:pt x="2390664" y="237693"/>
                  </a:cubicBezTo>
                  <a:cubicBezTo>
                    <a:pt x="2382550" y="245808"/>
                    <a:pt x="2371544" y="250367"/>
                    <a:pt x="2360069" y="250367"/>
                  </a:cubicBezTo>
                  <a:lnTo>
                    <a:pt x="43269" y="250367"/>
                  </a:lnTo>
                  <a:cubicBezTo>
                    <a:pt x="31793" y="250367"/>
                    <a:pt x="20788" y="245808"/>
                    <a:pt x="12673" y="237693"/>
                  </a:cubicBezTo>
                  <a:cubicBezTo>
                    <a:pt x="4559" y="229579"/>
                    <a:pt x="0" y="218573"/>
                    <a:pt x="0" y="207097"/>
                  </a:cubicBezTo>
                  <a:lnTo>
                    <a:pt x="0" y="43269"/>
                  </a:lnTo>
                  <a:cubicBezTo>
                    <a:pt x="0" y="31793"/>
                    <a:pt x="4559" y="20788"/>
                    <a:pt x="12673" y="12673"/>
                  </a:cubicBezTo>
                  <a:cubicBezTo>
                    <a:pt x="20788" y="4559"/>
                    <a:pt x="31793" y="0"/>
                    <a:pt x="43269" y="0"/>
                  </a:cubicBez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49"/>
            <p:cNvSpPr txBox="1"/>
            <p:nvPr/>
          </p:nvSpPr>
          <p:spPr>
            <a:xfrm>
              <a:off x="0" y="-28575"/>
              <a:ext cx="2403300" cy="27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55" name="Google Shape;755;p49"/>
          <p:cNvSpPr/>
          <p:nvPr/>
        </p:nvSpPr>
        <p:spPr>
          <a:xfrm>
            <a:off x="514350" y="2638038"/>
            <a:ext cx="5996328" cy="475071"/>
          </a:xfrm>
          <a:custGeom>
            <a:rect b="b" l="l" r="r" t="t"/>
            <a:pathLst>
              <a:path extrusionOk="0" h="250367" w="2403338">
                <a:moveTo>
                  <a:pt x="43269" y="0"/>
                </a:moveTo>
                <a:lnTo>
                  <a:pt x="2360069" y="0"/>
                </a:lnTo>
                <a:cubicBezTo>
                  <a:pt x="2371544" y="0"/>
                  <a:pt x="2382550" y="4559"/>
                  <a:pt x="2390664" y="12673"/>
                </a:cubicBezTo>
                <a:cubicBezTo>
                  <a:pt x="2398779" y="20788"/>
                  <a:pt x="2403338" y="31793"/>
                  <a:pt x="2403338" y="43269"/>
                </a:cubicBezTo>
                <a:lnTo>
                  <a:pt x="2403338" y="207097"/>
                </a:lnTo>
                <a:cubicBezTo>
                  <a:pt x="2403338" y="218573"/>
                  <a:pt x="2398779" y="229579"/>
                  <a:pt x="2390664" y="237693"/>
                </a:cubicBezTo>
                <a:cubicBezTo>
                  <a:pt x="2382550" y="245808"/>
                  <a:pt x="2371544" y="250367"/>
                  <a:pt x="2360069" y="250367"/>
                </a:cubicBezTo>
                <a:lnTo>
                  <a:pt x="43269" y="250367"/>
                </a:lnTo>
                <a:cubicBezTo>
                  <a:pt x="31793" y="250367"/>
                  <a:pt x="20788" y="245808"/>
                  <a:pt x="12673" y="237693"/>
                </a:cubicBezTo>
                <a:cubicBezTo>
                  <a:pt x="4559" y="229579"/>
                  <a:pt x="0" y="218573"/>
                  <a:pt x="0" y="207097"/>
                </a:cubicBezTo>
                <a:lnTo>
                  <a:pt x="0" y="43269"/>
                </a:lnTo>
                <a:cubicBezTo>
                  <a:pt x="0" y="31793"/>
                  <a:pt x="4559" y="20788"/>
                  <a:pt x="12673" y="12673"/>
                </a:cubicBezTo>
                <a:cubicBezTo>
                  <a:pt x="20788" y="4559"/>
                  <a:pt x="31793" y="0"/>
                  <a:pt x="43269" y="0"/>
                </a:cubicBezTo>
                <a:close/>
              </a:path>
            </a:pathLst>
          </a:custGeom>
          <a:solidFill>
            <a:srgbClr val="539DC6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6" name="Google Shape;756;p49"/>
          <p:cNvSpPr/>
          <p:nvPr/>
        </p:nvSpPr>
        <p:spPr>
          <a:xfrm>
            <a:off x="514350" y="4222670"/>
            <a:ext cx="5996328" cy="475071"/>
          </a:xfrm>
          <a:custGeom>
            <a:rect b="b" l="l" r="r" t="t"/>
            <a:pathLst>
              <a:path extrusionOk="0" h="250367" w="2403338">
                <a:moveTo>
                  <a:pt x="43269" y="0"/>
                </a:moveTo>
                <a:lnTo>
                  <a:pt x="2360069" y="0"/>
                </a:lnTo>
                <a:cubicBezTo>
                  <a:pt x="2371544" y="0"/>
                  <a:pt x="2382550" y="4559"/>
                  <a:pt x="2390664" y="12673"/>
                </a:cubicBezTo>
                <a:cubicBezTo>
                  <a:pt x="2398779" y="20788"/>
                  <a:pt x="2403338" y="31793"/>
                  <a:pt x="2403338" y="43269"/>
                </a:cubicBezTo>
                <a:lnTo>
                  <a:pt x="2403338" y="207097"/>
                </a:lnTo>
                <a:cubicBezTo>
                  <a:pt x="2403338" y="218573"/>
                  <a:pt x="2398779" y="229579"/>
                  <a:pt x="2390664" y="237693"/>
                </a:cubicBezTo>
                <a:cubicBezTo>
                  <a:pt x="2382550" y="245808"/>
                  <a:pt x="2371544" y="250367"/>
                  <a:pt x="2360069" y="250367"/>
                </a:cubicBezTo>
                <a:lnTo>
                  <a:pt x="43269" y="250367"/>
                </a:lnTo>
                <a:cubicBezTo>
                  <a:pt x="31793" y="250367"/>
                  <a:pt x="20788" y="245808"/>
                  <a:pt x="12673" y="237693"/>
                </a:cubicBezTo>
                <a:cubicBezTo>
                  <a:pt x="4559" y="229579"/>
                  <a:pt x="0" y="218573"/>
                  <a:pt x="0" y="207097"/>
                </a:cubicBezTo>
                <a:lnTo>
                  <a:pt x="0" y="43269"/>
                </a:lnTo>
                <a:cubicBezTo>
                  <a:pt x="0" y="31793"/>
                  <a:pt x="4559" y="20788"/>
                  <a:pt x="12673" y="12673"/>
                </a:cubicBezTo>
                <a:cubicBezTo>
                  <a:pt x="20788" y="4559"/>
                  <a:pt x="31793" y="0"/>
                  <a:pt x="43269" y="0"/>
                </a:cubicBezTo>
                <a:close/>
              </a:path>
            </a:pathLst>
          </a:custGeom>
          <a:solidFill>
            <a:srgbClr val="D362A4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7" name="Google Shape;757;p49"/>
          <p:cNvSpPr/>
          <p:nvPr/>
        </p:nvSpPr>
        <p:spPr>
          <a:xfrm>
            <a:off x="514350" y="3430354"/>
            <a:ext cx="5996328" cy="475071"/>
          </a:xfrm>
          <a:custGeom>
            <a:rect b="b" l="l" r="r" t="t"/>
            <a:pathLst>
              <a:path extrusionOk="0" h="250367" w="2403338">
                <a:moveTo>
                  <a:pt x="43269" y="0"/>
                </a:moveTo>
                <a:lnTo>
                  <a:pt x="2360069" y="0"/>
                </a:lnTo>
                <a:cubicBezTo>
                  <a:pt x="2371544" y="0"/>
                  <a:pt x="2382550" y="4559"/>
                  <a:pt x="2390664" y="12673"/>
                </a:cubicBezTo>
                <a:cubicBezTo>
                  <a:pt x="2398779" y="20788"/>
                  <a:pt x="2403338" y="31793"/>
                  <a:pt x="2403338" y="43269"/>
                </a:cubicBezTo>
                <a:lnTo>
                  <a:pt x="2403338" y="207097"/>
                </a:lnTo>
                <a:cubicBezTo>
                  <a:pt x="2403338" y="218573"/>
                  <a:pt x="2398779" y="229579"/>
                  <a:pt x="2390664" y="237693"/>
                </a:cubicBezTo>
                <a:cubicBezTo>
                  <a:pt x="2382550" y="245808"/>
                  <a:pt x="2371544" y="250367"/>
                  <a:pt x="2360069" y="250367"/>
                </a:cubicBezTo>
                <a:lnTo>
                  <a:pt x="43269" y="250367"/>
                </a:lnTo>
                <a:cubicBezTo>
                  <a:pt x="31793" y="250367"/>
                  <a:pt x="20788" y="245808"/>
                  <a:pt x="12673" y="237693"/>
                </a:cubicBezTo>
                <a:cubicBezTo>
                  <a:pt x="4559" y="229579"/>
                  <a:pt x="0" y="218573"/>
                  <a:pt x="0" y="207097"/>
                </a:cubicBezTo>
                <a:lnTo>
                  <a:pt x="0" y="43269"/>
                </a:lnTo>
                <a:cubicBezTo>
                  <a:pt x="0" y="31793"/>
                  <a:pt x="4559" y="20788"/>
                  <a:pt x="12673" y="12673"/>
                </a:cubicBezTo>
                <a:cubicBezTo>
                  <a:pt x="20788" y="4559"/>
                  <a:pt x="31793" y="0"/>
                  <a:pt x="43269" y="0"/>
                </a:cubicBezTo>
                <a:close/>
              </a:path>
            </a:pathLst>
          </a:custGeom>
          <a:solidFill>
            <a:srgbClr val="D362A4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8" name="Google Shape;758;p49"/>
          <p:cNvSpPr/>
          <p:nvPr/>
        </p:nvSpPr>
        <p:spPr>
          <a:xfrm rot="-1547762">
            <a:off x="7790323" y="4335817"/>
            <a:ext cx="1230707" cy="1166551"/>
          </a:xfrm>
          <a:custGeom>
            <a:rect b="b" l="l" r="r" t="t"/>
            <a:pathLst>
              <a:path extrusionOk="0" h="2334007" w="2462369">
                <a:moveTo>
                  <a:pt x="0" y="0"/>
                </a:moveTo>
                <a:lnTo>
                  <a:pt x="2462369" y="0"/>
                </a:lnTo>
                <a:lnTo>
                  <a:pt x="2462369" y="2334006"/>
                </a:lnTo>
                <a:lnTo>
                  <a:pt x="0" y="23340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759" name="Google Shape;759;p49"/>
          <p:cNvSpPr txBox="1"/>
          <p:nvPr/>
        </p:nvSpPr>
        <p:spPr>
          <a:xfrm>
            <a:off x="808354" y="1846778"/>
            <a:ext cx="47472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A. Executing the ingestion process into LLMs</a:t>
            </a:r>
            <a:endParaRPr b="1" sz="11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60" name="Google Shape;760;p49"/>
          <p:cNvSpPr txBox="1"/>
          <p:nvPr/>
        </p:nvSpPr>
        <p:spPr>
          <a:xfrm>
            <a:off x="808354" y="2626577"/>
            <a:ext cx="52881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B. Breaking queries into sub-questions, gathering intermediate responses, and synthesizing a final response</a:t>
            </a:r>
            <a:endParaRPr b="1" sz="11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61" name="Google Shape;761;p49"/>
          <p:cNvSpPr txBox="1"/>
          <p:nvPr/>
        </p:nvSpPr>
        <p:spPr>
          <a:xfrm>
            <a:off x="808358" y="3431475"/>
            <a:ext cx="54273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C. Creating embedded representations of the retrieved data</a:t>
            </a:r>
            <a:endParaRPr b="1" sz="11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62" name="Google Shape;762;p49"/>
          <p:cNvSpPr txBox="1"/>
          <p:nvPr/>
        </p:nvSpPr>
        <p:spPr>
          <a:xfrm>
            <a:off x="808358" y="4223750"/>
            <a:ext cx="52881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D. Compressing the index structure for storage optimization  </a:t>
            </a:r>
            <a:endParaRPr b="1" sz="11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763" name="Google Shape;763;p49"/>
          <p:cNvGrpSpPr/>
          <p:nvPr/>
        </p:nvGrpSpPr>
        <p:grpSpPr>
          <a:xfrm>
            <a:off x="0" y="127392"/>
            <a:ext cx="5738484" cy="716456"/>
            <a:chOff x="0" y="-28575"/>
            <a:chExt cx="3022800" cy="377400"/>
          </a:xfrm>
        </p:grpSpPr>
        <p:sp>
          <p:nvSpPr>
            <p:cNvPr id="764" name="Google Shape;764;p49"/>
            <p:cNvSpPr/>
            <p:nvPr/>
          </p:nvSpPr>
          <p:spPr>
            <a:xfrm>
              <a:off x="0" y="0"/>
              <a:ext cx="3022711" cy="348819"/>
            </a:xfrm>
            <a:custGeom>
              <a:rect b="b" l="l" r="r" t="t"/>
              <a:pathLst>
                <a:path extrusionOk="0" h="348819" w="3022711">
                  <a:moveTo>
                    <a:pt x="0" y="0"/>
                  </a:moveTo>
                  <a:lnTo>
                    <a:pt x="3022711" y="0"/>
                  </a:lnTo>
                  <a:lnTo>
                    <a:pt x="3022711" y="348819"/>
                  </a:lnTo>
                  <a:lnTo>
                    <a:pt x="0" y="348819"/>
                  </a:ln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</p:sp>
        <p:sp>
          <p:nvSpPr>
            <p:cNvPr id="765" name="Google Shape;765;p49"/>
            <p:cNvSpPr txBox="1"/>
            <p:nvPr/>
          </p:nvSpPr>
          <p:spPr>
            <a:xfrm>
              <a:off x="0" y="-28575"/>
              <a:ext cx="3022800" cy="37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66" name="Google Shape;766;p49"/>
          <p:cNvSpPr/>
          <p:nvPr/>
        </p:nvSpPr>
        <p:spPr>
          <a:xfrm>
            <a:off x="7823272" y="537403"/>
            <a:ext cx="152026" cy="195686"/>
          </a:xfrm>
          <a:custGeom>
            <a:rect b="b" l="l" r="r" t="t"/>
            <a:pathLst>
              <a:path extrusionOk="0" h="391372" w="304052">
                <a:moveTo>
                  <a:pt x="0" y="0"/>
                </a:moveTo>
                <a:lnTo>
                  <a:pt x="304052" y="0"/>
                </a:lnTo>
                <a:lnTo>
                  <a:pt x="304052" y="391372"/>
                </a:lnTo>
                <a:lnTo>
                  <a:pt x="0" y="3913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767" name="Google Shape;767;p49"/>
          <p:cNvSpPr txBox="1"/>
          <p:nvPr/>
        </p:nvSpPr>
        <p:spPr>
          <a:xfrm>
            <a:off x="514350" y="182000"/>
            <a:ext cx="49929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Final Quiz - Q9</a:t>
            </a:r>
            <a:endParaRPr sz="700"/>
          </a:p>
        </p:txBody>
      </p:sp>
      <p:sp>
        <p:nvSpPr>
          <p:cNvPr id="768" name="Google Shape;768;p49"/>
          <p:cNvSpPr txBox="1"/>
          <p:nvPr/>
        </p:nvSpPr>
        <p:spPr>
          <a:xfrm>
            <a:off x="514350" y="1024400"/>
            <a:ext cx="8303100" cy="5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What is the purpose of the High-Level Query API in LlamaIndex? </a:t>
            </a:r>
            <a:endParaRPr b="1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2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→</a:t>
            </a:r>
            <a:r>
              <a:rPr b="1"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query_engine = index.as_query_engine()</a:t>
            </a:r>
            <a:endParaRPr b="1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p50"/>
          <p:cNvSpPr/>
          <p:nvPr/>
        </p:nvSpPr>
        <p:spPr>
          <a:xfrm>
            <a:off x="689886" y="4560241"/>
            <a:ext cx="138126" cy="137818"/>
          </a:xfrm>
          <a:custGeom>
            <a:rect b="b" l="l" r="r" t="t"/>
            <a:pathLst>
              <a:path extrusionOk="0" h="275636" w="276253">
                <a:moveTo>
                  <a:pt x="0" y="0"/>
                </a:moveTo>
                <a:lnTo>
                  <a:pt x="276252" y="0"/>
                </a:lnTo>
                <a:lnTo>
                  <a:pt x="276252" y="275636"/>
                </a:lnTo>
                <a:lnTo>
                  <a:pt x="0" y="2756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774" name="Google Shape;774;p50"/>
          <p:cNvGrpSpPr/>
          <p:nvPr/>
        </p:nvGrpSpPr>
        <p:grpSpPr>
          <a:xfrm>
            <a:off x="514350" y="1653663"/>
            <a:ext cx="5992243" cy="529654"/>
            <a:chOff x="0" y="-28575"/>
            <a:chExt cx="2403338" cy="279000"/>
          </a:xfrm>
        </p:grpSpPr>
        <p:sp>
          <p:nvSpPr>
            <p:cNvPr id="775" name="Google Shape;775;p50"/>
            <p:cNvSpPr/>
            <p:nvPr/>
          </p:nvSpPr>
          <p:spPr>
            <a:xfrm>
              <a:off x="0" y="0"/>
              <a:ext cx="2403338" cy="250367"/>
            </a:xfrm>
            <a:custGeom>
              <a:rect b="b" l="l" r="r" t="t"/>
              <a:pathLst>
                <a:path extrusionOk="0" h="250367" w="2403338">
                  <a:moveTo>
                    <a:pt x="43269" y="0"/>
                  </a:moveTo>
                  <a:lnTo>
                    <a:pt x="2360069" y="0"/>
                  </a:lnTo>
                  <a:cubicBezTo>
                    <a:pt x="2371544" y="0"/>
                    <a:pt x="2382550" y="4559"/>
                    <a:pt x="2390664" y="12673"/>
                  </a:cubicBezTo>
                  <a:cubicBezTo>
                    <a:pt x="2398779" y="20788"/>
                    <a:pt x="2403338" y="31793"/>
                    <a:pt x="2403338" y="43269"/>
                  </a:cubicBezTo>
                  <a:lnTo>
                    <a:pt x="2403338" y="207097"/>
                  </a:lnTo>
                  <a:cubicBezTo>
                    <a:pt x="2403338" y="218573"/>
                    <a:pt x="2398779" y="229579"/>
                    <a:pt x="2390664" y="237693"/>
                  </a:cubicBezTo>
                  <a:cubicBezTo>
                    <a:pt x="2382550" y="245808"/>
                    <a:pt x="2371544" y="250367"/>
                    <a:pt x="2360069" y="250367"/>
                  </a:cubicBezTo>
                  <a:lnTo>
                    <a:pt x="43269" y="250367"/>
                  </a:lnTo>
                  <a:cubicBezTo>
                    <a:pt x="31793" y="250367"/>
                    <a:pt x="20788" y="245808"/>
                    <a:pt x="12673" y="237693"/>
                  </a:cubicBezTo>
                  <a:cubicBezTo>
                    <a:pt x="4559" y="229579"/>
                    <a:pt x="0" y="218573"/>
                    <a:pt x="0" y="207097"/>
                  </a:cubicBezTo>
                  <a:lnTo>
                    <a:pt x="0" y="43269"/>
                  </a:lnTo>
                  <a:cubicBezTo>
                    <a:pt x="0" y="31793"/>
                    <a:pt x="4559" y="20788"/>
                    <a:pt x="12673" y="12673"/>
                  </a:cubicBezTo>
                  <a:cubicBezTo>
                    <a:pt x="20788" y="4559"/>
                    <a:pt x="31793" y="0"/>
                    <a:pt x="43269" y="0"/>
                  </a:cubicBez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50"/>
            <p:cNvSpPr txBox="1"/>
            <p:nvPr/>
          </p:nvSpPr>
          <p:spPr>
            <a:xfrm>
              <a:off x="0" y="-28575"/>
              <a:ext cx="2403300" cy="27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77" name="Google Shape;777;p50"/>
          <p:cNvSpPr/>
          <p:nvPr/>
        </p:nvSpPr>
        <p:spPr>
          <a:xfrm>
            <a:off x="514350" y="2500225"/>
            <a:ext cx="5996328" cy="475071"/>
          </a:xfrm>
          <a:custGeom>
            <a:rect b="b" l="l" r="r" t="t"/>
            <a:pathLst>
              <a:path extrusionOk="0" h="250367" w="2403338">
                <a:moveTo>
                  <a:pt x="43269" y="0"/>
                </a:moveTo>
                <a:lnTo>
                  <a:pt x="2360069" y="0"/>
                </a:lnTo>
                <a:cubicBezTo>
                  <a:pt x="2371544" y="0"/>
                  <a:pt x="2382550" y="4559"/>
                  <a:pt x="2390664" y="12673"/>
                </a:cubicBezTo>
                <a:cubicBezTo>
                  <a:pt x="2398779" y="20788"/>
                  <a:pt x="2403338" y="31793"/>
                  <a:pt x="2403338" y="43269"/>
                </a:cubicBezTo>
                <a:lnTo>
                  <a:pt x="2403338" y="207097"/>
                </a:lnTo>
                <a:cubicBezTo>
                  <a:pt x="2403338" y="218573"/>
                  <a:pt x="2398779" y="229579"/>
                  <a:pt x="2390664" y="237693"/>
                </a:cubicBezTo>
                <a:cubicBezTo>
                  <a:pt x="2382550" y="245808"/>
                  <a:pt x="2371544" y="250367"/>
                  <a:pt x="2360069" y="250367"/>
                </a:cubicBezTo>
                <a:lnTo>
                  <a:pt x="43269" y="250367"/>
                </a:lnTo>
                <a:cubicBezTo>
                  <a:pt x="31793" y="250367"/>
                  <a:pt x="20788" y="245808"/>
                  <a:pt x="12673" y="237693"/>
                </a:cubicBezTo>
                <a:cubicBezTo>
                  <a:pt x="4559" y="229579"/>
                  <a:pt x="0" y="218573"/>
                  <a:pt x="0" y="207097"/>
                </a:cubicBezTo>
                <a:lnTo>
                  <a:pt x="0" y="43269"/>
                </a:lnTo>
                <a:cubicBezTo>
                  <a:pt x="0" y="31793"/>
                  <a:pt x="4559" y="20788"/>
                  <a:pt x="12673" y="12673"/>
                </a:cubicBezTo>
                <a:cubicBezTo>
                  <a:pt x="20788" y="4559"/>
                  <a:pt x="31793" y="0"/>
                  <a:pt x="43269" y="0"/>
                </a:cubicBezTo>
                <a:close/>
              </a:path>
            </a:pathLst>
          </a:custGeom>
          <a:solidFill>
            <a:srgbClr val="D362A4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8" name="Google Shape;778;p50"/>
          <p:cNvSpPr/>
          <p:nvPr/>
        </p:nvSpPr>
        <p:spPr>
          <a:xfrm>
            <a:off x="514350" y="4084857"/>
            <a:ext cx="5996328" cy="475071"/>
          </a:xfrm>
          <a:custGeom>
            <a:rect b="b" l="l" r="r" t="t"/>
            <a:pathLst>
              <a:path extrusionOk="0" h="250367" w="2403338">
                <a:moveTo>
                  <a:pt x="43269" y="0"/>
                </a:moveTo>
                <a:lnTo>
                  <a:pt x="2360069" y="0"/>
                </a:lnTo>
                <a:cubicBezTo>
                  <a:pt x="2371544" y="0"/>
                  <a:pt x="2382550" y="4559"/>
                  <a:pt x="2390664" y="12673"/>
                </a:cubicBezTo>
                <a:cubicBezTo>
                  <a:pt x="2398779" y="20788"/>
                  <a:pt x="2403338" y="31793"/>
                  <a:pt x="2403338" y="43269"/>
                </a:cubicBezTo>
                <a:lnTo>
                  <a:pt x="2403338" y="207097"/>
                </a:lnTo>
                <a:cubicBezTo>
                  <a:pt x="2403338" y="218573"/>
                  <a:pt x="2398779" y="229579"/>
                  <a:pt x="2390664" y="237693"/>
                </a:cubicBezTo>
                <a:cubicBezTo>
                  <a:pt x="2382550" y="245808"/>
                  <a:pt x="2371544" y="250367"/>
                  <a:pt x="2360069" y="250367"/>
                </a:cubicBezTo>
                <a:lnTo>
                  <a:pt x="43269" y="250367"/>
                </a:lnTo>
                <a:cubicBezTo>
                  <a:pt x="31793" y="250367"/>
                  <a:pt x="20788" y="245808"/>
                  <a:pt x="12673" y="237693"/>
                </a:cubicBezTo>
                <a:cubicBezTo>
                  <a:pt x="4559" y="229579"/>
                  <a:pt x="0" y="218573"/>
                  <a:pt x="0" y="207097"/>
                </a:cubicBezTo>
                <a:lnTo>
                  <a:pt x="0" y="43269"/>
                </a:lnTo>
                <a:cubicBezTo>
                  <a:pt x="0" y="31793"/>
                  <a:pt x="4559" y="20788"/>
                  <a:pt x="12673" y="12673"/>
                </a:cubicBezTo>
                <a:cubicBezTo>
                  <a:pt x="20788" y="4559"/>
                  <a:pt x="31793" y="0"/>
                  <a:pt x="43269" y="0"/>
                </a:cubicBezTo>
                <a:close/>
              </a:path>
            </a:pathLst>
          </a:custGeom>
          <a:solidFill>
            <a:srgbClr val="D362A4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9" name="Google Shape;779;p50"/>
          <p:cNvSpPr/>
          <p:nvPr/>
        </p:nvSpPr>
        <p:spPr>
          <a:xfrm>
            <a:off x="514350" y="3292541"/>
            <a:ext cx="5996328" cy="475071"/>
          </a:xfrm>
          <a:custGeom>
            <a:rect b="b" l="l" r="r" t="t"/>
            <a:pathLst>
              <a:path extrusionOk="0" h="250367" w="2403338">
                <a:moveTo>
                  <a:pt x="43269" y="0"/>
                </a:moveTo>
                <a:lnTo>
                  <a:pt x="2360069" y="0"/>
                </a:lnTo>
                <a:cubicBezTo>
                  <a:pt x="2371544" y="0"/>
                  <a:pt x="2382550" y="4559"/>
                  <a:pt x="2390664" y="12673"/>
                </a:cubicBezTo>
                <a:cubicBezTo>
                  <a:pt x="2398779" y="20788"/>
                  <a:pt x="2403338" y="31793"/>
                  <a:pt x="2403338" y="43269"/>
                </a:cubicBezTo>
                <a:lnTo>
                  <a:pt x="2403338" y="207097"/>
                </a:lnTo>
                <a:cubicBezTo>
                  <a:pt x="2403338" y="218573"/>
                  <a:pt x="2398779" y="229579"/>
                  <a:pt x="2390664" y="237693"/>
                </a:cubicBezTo>
                <a:cubicBezTo>
                  <a:pt x="2382550" y="245808"/>
                  <a:pt x="2371544" y="250367"/>
                  <a:pt x="2360069" y="250367"/>
                </a:cubicBezTo>
                <a:lnTo>
                  <a:pt x="43269" y="250367"/>
                </a:lnTo>
                <a:cubicBezTo>
                  <a:pt x="31793" y="250367"/>
                  <a:pt x="20788" y="245808"/>
                  <a:pt x="12673" y="237693"/>
                </a:cubicBezTo>
                <a:cubicBezTo>
                  <a:pt x="4559" y="229579"/>
                  <a:pt x="0" y="218573"/>
                  <a:pt x="0" y="207097"/>
                </a:cubicBezTo>
                <a:lnTo>
                  <a:pt x="0" y="43269"/>
                </a:lnTo>
                <a:cubicBezTo>
                  <a:pt x="0" y="31793"/>
                  <a:pt x="4559" y="20788"/>
                  <a:pt x="12673" y="12673"/>
                </a:cubicBezTo>
                <a:cubicBezTo>
                  <a:pt x="20788" y="4559"/>
                  <a:pt x="31793" y="0"/>
                  <a:pt x="43269" y="0"/>
                </a:cubicBezTo>
                <a:close/>
              </a:path>
            </a:pathLst>
          </a:custGeom>
          <a:solidFill>
            <a:srgbClr val="D362A4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0" name="Google Shape;780;p50"/>
          <p:cNvSpPr/>
          <p:nvPr/>
        </p:nvSpPr>
        <p:spPr>
          <a:xfrm rot="-1547762">
            <a:off x="7790323" y="4335817"/>
            <a:ext cx="1230707" cy="1166551"/>
          </a:xfrm>
          <a:custGeom>
            <a:rect b="b" l="l" r="r" t="t"/>
            <a:pathLst>
              <a:path extrusionOk="0" h="2334007" w="2462369">
                <a:moveTo>
                  <a:pt x="0" y="0"/>
                </a:moveTo>
                <a:lnTo>
                  <a:pt x="2462369" y="0"/>
                </a:lnTo>
                <a:lnTo>
                  <a:pt x="2462369" y="2334006"/>
                </a:lnTo>
                <a:lnTo>
                  <a:pt x="0" y="23340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781" name="Google Shape;781;p50"/>
          <p:cNvSpPr txBox="1"/>
          <p:nvPr/>
        </p:nvSpPr>
        <p:spPr>
          <a:xfrm>
            <a:off x="808350" y="1708975"/>
            <a:ext cx="49929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A. </a:t>
            </a:r>
            <a:r>
              <a:rPr b="1" lang="en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Ingesting Data &gt; Melding Data &gt; Retrieving Data &gt; Organizing Data</a:t>
            </a:r>
            <a:endParaRPr b="1" sz="11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82" name="Google Shape;782;p50"/>
          <p:cNvSpPr txBox="1"/>
          <p:nvPr/>
        </p:nvSpPr>
        <p:spPr>
          <a:xfrm>
            <a:off x="808354" y="2488764"/>
            <a:ext cx="52881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B. </a:t>
            </a:r>
            <a:r>
              <a:rPr b="1" lang="en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Ingesting Data &gt; Structuring Data &gt; Retrieving Data &gt; Integrating Data</a:t>
            </a:r>
            <a:endParaRPr b="1" sz="11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83" name="Google Shape;783;p50"/>
          <p:cNvSpPr txBox="1"/>
          <p:nvPr/>
        </p:nvSpPr>
        <p:spPr>
          <a:xfrm>
            <a:off x="808358" y="3293663"/>
            <a:ext cx="54273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C. </a:t>
            </a:r>
            <a:r>
              <a:rPr b="1" lang="en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Ingesting Data &gt; Loading Data &gt; Retrieving Data &gt; Integrating Data</a:t>
            </a:r>
            <a:endParaRPr b="1" sz="11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84" name="Google Shape;784;p50"/>
          <p:cNvSpPr txBox="1"/>
          <p:nvPr/>
        </p:nvSpPr>
        <p:spPr>
          <a:xfrm>
            <a:off x="808358" y="4085938"/>
            <a:ext cx="52881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D. </a:t>
            </a:r>
            <a:r>
              <a:rPr b="1" lang="en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Ingesting Data &gt; Retrieving Data &gt; Organizing Data &gt; Harmonizing Data</a:t>
            </a:r>
            <a:r>
              <a:rPr b="1" lang="en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 </a:t>
            </a:r>
            <a:endParaRPr b="1" sz="11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785" name="Google Shape;785;p50"/>
          <p:cNvGrpSpPr/>
          <p:nvPr/>
        </p:nvGrpSpPr>
        <p:grpSpPr>
          <a:xfrm>
            <a:off x="0" y="127392"/>
            <a:ext cx="5738484" cy="716456"/>
            <a:chOff x="0" y="-28575"/>
            <a:chExt cx="3022800" cy="377400"/>
          </a:xfrm>
        </p:grpSpPr>
        <p:sp>
          <p:nvSpPr>
            <p:cNvPr id="786" name="Google Shape;786;p50"/>
            <p:cNvSpPr/>
            <p:nvPr/>
          </p:nvSpPr>
          <p:spPr>
            <a:xfrm>
              <a:off x="0" y="0"/>
              <a:ext cx="3022711" cy="348819"/>
            </a:xfrm>
            <a:custGeom>
              <a:rect b="b" l="l" r="r" t="t"/>
              <a:pathLst>
                <a:path extrusionOk="0" h="348819" w="3022711">
                  <a:moveTo>
                    <a:pt x="0" y="0"/>
                  </a:moveTo>
                  <a:lnTo>
                    <a:pt x="3022711" y="0"/>
                  </a:lnTo>
                  <a:lnTo>
                    <a:pt x="3022711" y="348819"/>
                  </a:lnTo>
                  <a:lnTo>
                    <a:pt x="0" y="348819"/>
                  </a:ln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</p:sp>
        <p:sp>
          <p:nvSpPr>
            <p:cNvPr id="787" name="Google Shape;787;p50"/>
            <p:cNvSpPr txBox="1"/>
            <p:nvPr/>
          </p:nvSpPr>
          <p:spPr>
            <a:xfrm>
              <a:off x="0" y="-28575"/>
              <a:ext cx="3022800" cy="37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88" name="Google Shape;788;p50"/>
          <p:cNvSpPr/>
          <p:nvPr/>
        </p:nvSpPr>
        <p:spPr>
          <a:xfrm>
            <a:off x="7823272" y="537403"/>
            <a:ext cx="152026" cy="195686"/>
          </a:xfrm>
          <a:custGeom>
            <a:rect b="b" l="l" r="r" t="t"/>
            <a:pathLst>
              <a:path extrusionOk="0" h="391372" w="304052">
                <a:moveTo>
                  <a:pt x="0" y="0"/>
                </a:moveTo>
                <a:lnTo>
                  <a:pt x="304052" y="0"/>
                </a:lnTo>
                <a:lnTo>
                  <a:pt x="304052" y="391372"/>
                </a:lnTo>
                <a:lnTo>
                  <a:pt x="0" y="3913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789" name="Google Shape;789;p50"/>
          <p:cNvSpPr txBox="1"/>
          <p:nvPr/>
        </p:nvSpPr>
        <p:spPr>
          <a:xfrm>
            <a:off x="514350" y="182000"/>
            <a:ext cx="49929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Final Quiz - Q10</a:t>
            </a:r>
            <a:endParaRPr sz="700"/>
          </a:p>
        </p:txBody>
      </p:sp>
      <p:sp>
        <p:nvSpPr>
          <p:cNvPr id="790" name="Google Shape;790;p50"/>
          <p:cNvSpPr txBox="1"/>
          <p:nvPr/>
        </p:nvSpPr>
        <p:spPr>
          <a:xfrm>
            <a:off x="514350" y="1139138"/>
            <a:ext cx="8303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What are the four overarching steps LlamaIndex takes in order?</a:t>
            </a:r>
            <a:endParaRPr b="1" sz="16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p51"/>
          <p:cNvSpPr/>
          <p:nvPr/>
        </p:nvSpPr>
        <p:spPr>
          <a:xfrm>
            <a:off x="689886" y="4560241"/>
            <a:ext cx="138126" cy="137818"/>
          </a:xfrm>
          <a:custGeom>
            <a:rect b="b" l="l" r="r" t="t"/>
            <a:pathLst>
              <a:path extrusionOk="0" h="275636" w="276253">
                <a:moveTo>
                  <a:pt x="0" y="0"/>
                </a:moveTo>
                <a:lnTo>
                  <a:pt x="276252" y="0"/>
                </a:lnTo>
                <a:lnTo>
                  <a:pt x="276252" y="275636"/>
                </a:lnTo>
                <a:lnTo>
                  <a:pt x="0" y="2756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796" name="Google Shape;796;p51"/>
          <p:cNvGrpSpPr/>
          <p:nvPr/>
        </p:nvGrpSpPr>
        <p:grpSpPr>
          <a:xfrm>
            <a:off x="514350" y="1653663"/>
            <a:ext cx="5992243" cy="529654"/>
            <a:chOff x="0" y="-28575"/>
            <a:chExt cx="2403338" cy="279000"/>
          </a:xfrm>
        </p:grpSpPr>
        <p:sp>
          <p:nvSpPr>
            <p:cNvPr id="797" name="Google Shape;797;p51"/>
            <p:cNvSpPr/>
            <p:nvPr/>
          </p:nvSpPr>
          <p:spPr>
            <a:xfrm>
              <a:off x="0" y="0"/>
              <a:ext cx="2403338" cy="250367"/>
            </a:xfrm>
            <a:custGeom>
              <a:rect b="b" l="l" r="r" t="t"/>
              <a:pathLst>
                <a:path extrusionOk="0" h="250367" w="2403338">
                  <a:moveTo>
                    <a:pt x="43269" y="0"/>
                  </a:moveTo>
                  <a:lnTo>
                    <a:pt x="2360069" y="0"/>
                  </a:lnTo>
                  <a:cubicBezTo>
                    <a:pt x="2371544" y="0"/>
                    <a:pt x="2382550" y="4559"/>
                    <a:pt x="2390664" y="12673"/>
                  </a:cubicBezTo>
                  <a:cubicBezTo>
                    <a:pt x="2398779" y="20788"/>
                    <a:pt x="2403338" y="31793"/>
                    <a:pt x="2403338" y="43269"/>
                  </a:cubicBezTo>
                  <a:lnTo>
                    <a:pt x="2403338" y="207097"/>
                  </a:lnTo>
                  <a:cubicBezTo>
                    <a:pt x="2403338" y="218573"/>
                    <a:pt x="2398779" y="229579"/>
                    <a:pt x="2390664" y="237693"/>
                  </a:cubicBezTo>
                  <a:cubicBezTo>
                    <a:pt x="2382550" y="245808"/>
                    <a:pt x="2371544" y="250367"/>
                    <a:pt x="2360069" y="250367"/>
                  </a:cubicBezTo>
                  <a:lnTo>
                    <a:pt x="43269" y="250367"/>
                  </a:lnTo>
                  <a:cubicBezTo>
                    <a:pt x="31793" y="250367"/>
                    <a:pt x="20788" y="245808"/>
                    <a:pt x="12673" y="237693"/>
                  </a:cubicBezTo>
                  <a:cubicBezTo>
                    <a:pt x="4559" y="229579"/>
                    <a:pt x="0" y="218573"/>
                    <a:pt x="0" y="207097"/>
                  </a:cubicBezTo>
                  <a:lnTo>
                    <a:pt x="0" y="43269"/>
                  </a:lnTo>
                  <a:cubicBezTo>
                    <a:pt x="0" y="31793"/>
                    <a:pt x="4559" y="20788"/>
                    <a:pt x="12673" y="12673"/>
                  </a:cubicBezTo>
                  <a:cubicBezTo>
                    <a:pt x="20788" y="4559"/>
                    <a:pt x="31793" y="0"/>
                    <a:pt x="43269" y="0"/>
                  </a:cubicBez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51"/>
            <p:cNvSpPr txBox="1"/>
            <p:nvPr/>
          </p:nvSpPr>
          <p:spPr>
            <a:xfrm>
              <a:off x="0" y="-28575"/>
              <a:ext cx="2403300" cy="27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99" name="Google Shape;799;p51"/>
          <p:cNvSpPr/>
          <p:nvPr/>
        </p:nvSpPr>
        <p:spPr>
          <a:xfrm>
            <a:off x="514350" y="2500225"/>
            <a:ext cx="5996328" cy="475071"/>
          </a:xfrm>
          <a:custGeom>
            <a:rect b="b" l="l" r="r" t="t"/>
            <a:pathLst>
              <a:path extrusionOk="0" h="250367" w="2403338">
                <a:moveTo>
                  <a:pt x="43269" y="0"/>
                </a:moveTo>
                <a:lnTo>
                  <a:pt x="2360069" y="0"/>
                </a:lnTo>
                <a:cubicBezTo>
                  <a:pt x="2371544" y="0"/>
                  <a:pt x="2382550" y="4559"/>
                  <a:pt x="2390664" y="12673"/>
                </a:cubicBezTo>
                <a:cubicBezTo>
                  <a:pt x="2398779" y="20788"/>
                  <a:pt x="2403338" y="31793"/>
                  <a:pt x="2403338" y="43269"/>
                </a:cubicBezTo>
                <a:lnTo>
                  <a:pt x="2403338" y="207097"/>
                </a:lnTo>
                <a:cubicBezTo>
                  <a:pt x="2403338" y="218573"/>
                  <a:pt x="2398779" y="229579"/>
                  <a:pt x="2390664" y="237693"/>
                </a:cubicBezTo>
                <a:cubicBezTo>
                  <a:pt x="2382550" y="245808"/>
                  <a:pt x="2371544" y="250367"/>
                  <a:pt x="2360069" y="250367"/>
                </a:cubicBezTo>
                <a:lnTo>
                  <a:pt x="43269" y="250367"/>
                </a:lnTo>
                <a:cubicBezTo>
                  <a:pt x="31793" y="250367"/>
                  <a:pt x="20788" y="245808"/>
                  <a:pt x="12673" y="237693"/>
                </a:cubicBezTo>
                <a:cubicBezTo>
                  <a:pt x="4559" y="229579"/>
                  <a:pt x="0" y="218573"/>
                  <a:pt x="0" y="207097"/>
                </a:cubicBezTo>
                <a:lnTo>
                  <a:pt x="0" y="43269"/>
                </a:lnTo>
                <a:cubicBezTo>
                  <a:pt x="0" y="31793"/>
                  <a:pt x="4559" y="20788"/>
                  <a:pt x="12673" y="12673"/>
                </a:cubicBezTo>
                <a:cubicBezTo>
                  <a:pt x="20788" y="4559"/>
                  <a:pt x="31793" y="0"/>
                  <a:pt x="43269" y="0"/>
                </a:cubicBezTo>
                <a:close/>
              </a:path>
            </a:pathLst>
          </a:custGeom>
          <a:solidFill>
            <a:srgbClr val="539DC6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0" name="Google Shape;800;p51"/>
          <p:cNvSpPr/>
          <p:nvPr/>
        </p:nvSpPr>
        <p:spPr>
          <a:xfrm>
            <a:off x="514350" y="4084857"/>
            <a:ext cx="5996328" cy="475071"/>
          </a:xfrm>
          <a:custGeom>
            <a:rect b="b" l="l" r="r" t="t"/>
            <a:pathLst>
              <a:path extrusionOk="0" h="250367" w="2403338">
                <a:moveTo>
                  <a:pt x="43269" y="0"/>
                </a:moveTo>
                <a:lnTo>
                  <a:pt x="2360069" y="0"/>
                </a:lnTo>
                <a:cubicBezTo>
                  <a:pt x="2371544" y="0"/>
                  <a:pt x="2382550" y="4559"/>
                  <a:pt x="2390664" y="12673"/>
                </a:cubicBezTo>
                <a:cubicBezTo>
                  <a:pt x="2398779" y="20788"/>
                  <a:pt x="2403338" y="31793"/>
                  <a:pt x="2403338" y="43269"/>
                </a:cubicBezTo>
                <a:lnTo>
                  <a:pt x="2403338" y="207097"/>
                </a:lnTo>
                <a:cubicBezTo>
                  <a:pt x="2403338" y="218573"/>
                  <a:pt x="2398779" y="229579"/>
                  <a:pt x="2390664" y="237693"/>
                </a:cubicBezTo>
                <a:cubicBezTo>
                  <a:pt x="2382550" y="245808"/>
                  <a:pt x="2371544" y="250367"/>
                  <a:pt x="2360069" y="250367"/>
                </a:cubicBezTo>
                <a:lnTo>
                  <a:pt x="43269" y="250367"/>
                </a:lnTo>
                <a:cubicBezTo>
                  <a:pt x="31793" y="250367"/>
                  <a:pt x="20788" y="245808"/>
                  <a:pt x="12673" y="237693"/>
                </a:cubicBezTo>
                <a:cubicBezTo>
                  <a:pt x="4559" y="229579"/>
                  <a:pt x="0" y="218573"/>
                  <a:pt x="0" y="207097"/>
                </a:cubicBezTo>
                <a:lnTo>
                  <a:pt x="0" y="43269"/>
                </a:lnTo>
                <a:cubicBezTo>
                  <a:pt x="0" y="31793"/>
                  <a:pt x="4559" y="20788"/>
                  <a:pt x="12673" y="12673"/>
                </a:cubicBezTo>
                <a:cubicBezTo>
                  <a:pt x="20788" y="4559"/>
                  <a:pt x="31793" y="0"/>
                  <a:pt x="43269" y="0"/>
                </a:cubicBezTo>
                <a:close/>
              </a:path>
            </a:pathLst>
          </a:custGeom>
          <a:solidFill>
            <a:srgbClr val="D362A4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1" name="Google Shape;801;p51"/>
          <p:cNvSpPr/>
          <p:nvPr/>
        </p:nvSpPr>
        <p:spPr>
          <a:xfrm>
            <a:off x="514350" y="3292541"/>
            <a:ext cx="5996328" cy="475071"/>
          </a:xfrm>
          <a:custGeom>
            <a:rect b="b" l="l" r="r" t="t"/>
            <a:pathLst>
              <a:path extrusionOk="0" h="250367" w="2403338">
                <a:moveTo>
                  <a:pt x="43269" y="0"/>
                </a:moveTo>
                <a:lnTo>
                  <a:pt x="2360069" y="0"/>
                </a:lnTo>
                <a:cubicBezTo>
                  <a:pt x="2371544" y="0"/>
                  <a:pt x="2382550" y="4559"/>
                  <a:pt x="2390664" y="12673"/>
                </a:cubicBezTo>
                <a:cubicBezTo>
                  <a:pt x="2398779" y="20788"/>
                  <a:pt x="2403338" y="31793"/>
                  <a:pt x="2403338" y="43269"/>
                </a:cubicBezTo>
                <a:lnTo>
                  <a:pt x="2403338" y="207097"/>
                </a:lnTo>
                <a:cubicBezTo>
                  <a:pt x="2403338" y="218573"/>
                  <a:pt x="2398779" y="229579"/>
                  <a:pt x="2390664" y="237693"/>
                </a:cubicBezTo>
                <a:cubicBezTo>
                  <a:pt x="2382550" y="245808"/>
                  <a:pt x="2371544" y="250367"/>
                  <a:pt x="2360069" y="250367"/>
                </a:cubicBezTo>
                <a:lnTo>
                  <a:pt x="43269" y="250367"/>
                </a:lnTo>
                <a:cubicBezTo>
                  <a:pt x="31793" y="250367"/>
                  <a:pt x="20788" y="245808"/>
                  <a:pt x="12673" y="237693"/>
                </a:cubicBezTo>
                <a:cubicBezTo>
                  <a:pt x="4559" y="229579"/>
                  <a:pt x="0" y="218573"/>
                  <a:pt x="0" y="207097"/>
                </a:cubicBezTo>
                <a:lnTo>
                  <a:pt x="0" y="43269"/>
                </a:lnTo>
                <a:cubicBezTo>
                  <a:pt x="0" y="31793"/>
                  <a:pt x="4559" y="20788"/>
                  <a:pt x="12673" y="12673"/>
                </a:cubicBezTo>
                <a:cubicBezTo>
                  <a:pt x="20788" y="4559"/>
                  <a:pt x="31793" y="0"/>
                  <a:pt x="43269" y="0"/>
                </a:cubicBezTo>
                <a:close/>
              </a:path>
            </a:pathLst>
          </a:custGeom>
          <a:solidFill>
            <a:srgbClr val="D362A4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2" name="Google Shape;802;p51"/>
          <p:cNvSpPr/>
          <p:nvPr/>
        </p:nvSpPr>
        <p:spPr>
          <a:xfrm rot="-1547762">
            <a:off x="7790323" y="4335817"/>
            <a:ext cx="1230707" cy="1166551"/>
          </a:xfrm>
          <a:custGeom>
            <a:rect b="b" l="l" r="r" t="t"/>
            <a:pathLst>
              <a:path extrusionOk="0" h="2334007" w="2462369">
                <a:moveTo>
                  <a:pt x="0" y="0"/>
                </a:moveTo>
                <a:lnTo>
                  <a:pt x="2462369" y="0"/>
                </a:lnTo>
                <a:lnTo>
                  <a:pt x="2462369" y="2334006"/>
                </a:lnTo>
                <a:lnTo>
                  <a:pt x="0" y="23340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03" name="Google Shape;803;p51"/>
          <p:cNvSpPr txBox="1"/>
          <p:nvPr/>
        </p:nvSpPr>
        <p:spPr>
          <a:xfrm>
            <a:off x="808350" y="1708975"/>
            <a:ext cx="49929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A. Ingesting Data &gt; Melding Data &gt; Retrieving Data &gt; Organizing Data</a:t>
            </a:r>
            <a:endParaRPr b="1" sz="11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04" name="Google Shape;804;p51"/>
          <p:cNvSpPr txBox="1"/>
          <p:nvPr/>
        </p:nvSpPr>
        <p:spPr>
          <a:xfrm>
            <a:off x="808354" y="2488764"/>
            <a:ext cx="52881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B. Ingesting Data &gt; Structuring Data &gt; Retrieving Data &gt; Integrating Data</a:t>
            </a:r>
            <a:endParaRPr b="1" sz="11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05" name="Google Shape;805;p51"/>
          <p:cNvSpPr txBox="1"/>
          <p:nvPr/>
        </p:nvSpPr>
        <p:spPr>
          <a:xfrm>
            <a:off x="808358" y="3293663"/>
            <a:ext cx="54273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C. Ingesting Data &gt; Loading Data &gt; Retrieving Data &gt; Integrating Data</a:t>
            </a:r>
            <a:endParaRPr b="1" sz="11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06" name="Google Shape;806;p51"/>
          <p:cNvSpPr txBox="1"/>
          <p:nvPr/>
        </p:nvSpPr>
        <p:spPr>
          <a:xfrm>
            <a:off x="808358" y="4085938"/>
            <a:ext cx="52881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D. Ingesting Data &gt; Retrieving Data &gt; Organizing Data &gt; Harmonizing Data  </a:t>
            </a:r>
            <a:endParaRPr b="1" sz="11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807" name="Google Shape;807;p51"/>
          <p:cNvGrpSpPr/>
          <p:nvPr/>
        </p:nvGrpSpPr>
        <p:grpSpPr>
          <a:xfrm>
            <a:off x="0" y="127392"/>
            <a:ext cx="5738484" cy="716456"/>
            <a:chOff x="0" y="-28575"/>
            <a:chExt cx="3022800" cy="377400"/>
          </a:xfrm>
        </p:grpSpPr>
        <p:sp>
          <p:nvSpPr>
            <p:cNvPr id="808" name="Google Shape;808;p51"/>
            <p:cNvSpPr/>
            <p:nvPr/>
          </p:nvSpPr>
          <p:spPr>
            <a:xfrm>
              <a:off x="0" y="0"/>
              <a:ext cx="3022711" cy="348819"/>
            </a:xfrm>
            <a:custGeom>
              <a:rect b="b" l="l" r="r" t="t"/>
              <a:pathLst>
                <a:path extrusionOk="0" h="348819" w="3022711">
                  <a:moveTo>
                    <a:pt x="0" y="0"/>
                  </a:moveTo>
                  <a:lnTo>
                    <a:pt x="3022711" y="0"/>
                  </a:lnTo>
                  <a:lnTo>
                    <a:pt x="3022711" y="348819"/>
                  </a:lnTo>
                  <a:lnTo>
                    <a:pt x="0" y="348819"/>
                  </a:ln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</p:sp>
        <p:sp>
          <p:nvSpPr>
            <p:cNvPr id="809" name="Google Shape;809;p51"/>
            <p:cNvSpPr txBox="1"/>
            <p:nvPr/>
          </p:nvSpPr>
          <p:spPr>
            <a:xfrm>
              <a:off x="0" y="-28575"/>
              <a:ext cx="3022800" cy="37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10" name="Google Shape;810;p51"/>
          <p:cNvSpPr/>
          <p:nvPr/>
        </p:nvSpPr>
        <p:spPr>
          <a:xfrm>
            <a:off x="7823272" y="537403"/>
            <a:ext cx="152026" cy="195686"/>
          </a:xfrm>
          <a:custGeom>
            <a:rect b="b" l="l" r="r" t="t"/>
            <a:pathLst>
              <a:path extrusionOk="0" h="391372" w="304052">
                <a:moveTo>
                  <a:pt x="0" y="0"/>
                </a:moveTo>
                <a:lnTo>
                  <a:pt x="304052" y="0"/>
                </a:lnTo>
                <a:lnTo>
                  <a:pt x="304052" y="391372"/>
                </a:lnTo>
                <a:lnTo>
                  <a:pt x="0" y="3913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11" name="Google Shape;811;p51"/>
          <p:cNvSpPr txBox="1"/>
          <p:nvPr/>
        </p:nvSpPr>
        <p:spPr>
          <a:xfrm>
            <a:off x="514350" y="182000"/>
            <a:ext cx="49929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Final Quiz - Q10</a:t>
            </a:r>
            <a:endParaRPr sz="700"/>
          </a:p>
        </p:txBody>
      </p:sp>
      <p:sp>
        <p:nvSpPr>
          <p:cNvPr id="812" name="Google Shape;812;p51"/>
          <p:cNvSpPr txBox="1"/>
          <p:nvPr/>
        </p:nvSpPr>
        <p:spPr>
          <a:xfrm>
            <a:off x="514350" y="1139138"/>
            <a:ext cx="8303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What are the four overarching steps LlamaIndex takes in order?</a:t>
            </a:r>
            <a:endParaRPr b="1" sz="16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" name="Google Shape;121;p16"/>
          <p:cNvGrpSpPr/>
          <p:nvPr/>
        </p:nvGrpSpPr>
        <p:grpSpPr>
          <a:xfrm>
            <a:off x="3090202" y="2283499"/>
            <a:ext cx="4957972" cy="486705"/>
            <a:chOff x="3090202" y="4484724"/>
            <a:chExt cx="4957972" cy="486705"/>
          </a:xfrm>
        </p:grpSpPr>
        <p:sp>
          <p:nvSpPr>
            <p:cNvPr id="122" name="Google Shape;122;p16"/>
            <p:cNvSpPr txBox="1"/>
            <p:nvPr/>
          </p:nvSpPr>
          <p:spPr>
            <a:xfrm>
              <a:off x="3879074" y="4604925"/>
              <a:ext cx="41691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0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Hands-on Practice [20 Minutes]</a:t>
              </a:r>
              <a:endParaRPr sz="7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123" name="Google Shape;123;p16"/>
            <p:cNvGrpSpPr/>
            <p:nvPr/>
          </p:nvGrpSpPr>
          <p:grpSpPr>
            <a:xfrm>
              <a:off x="3090202" y="4484724"/>
              <a:ext cx="471993" cy="486705"/>
              <a:chOff x="0" y="0"/>
              <a:chExt cx="812800" cy="812800"/>
            </a:xfrm>
          </p:grpSpPr>
          <p:sp>
            <p:nvSpPr>
              <p:cNvPr id="124" name="Google Shape;124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D362A4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" name="Google Shape;125;p16"/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rtl="0" algn="ctr">
                  <a:lnSpc>
                    <a:spcPct val="171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2100">
                    <a:solidFill>
                      <a:schemeClr val="lt1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2</a:t>
                </a:r>
                <a:endParaRPr sz="200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grpSp>
        <p:nvGrpSpPr>
          <p:cNvPr id="126" name="Google Shape;126;p16"/>
          <p:cNvGrpSpPr/>
          <p:nvPr/>
        </p:nvGrpSpPr>
        <p:grpSpPr>
          <a:xfrm>
            <a:off x="0" y="127392"/>
            <a:ext cx="5738484" cy="716456"/>
            <a:chOff x="0" y="-28575"/>
            <a:chExt cx="3022800" cy="377400"/>
          </a:xfrm>
        </p:grpSpPr>
        <p:sp>
          <p:nvSpPr>
            <p:cNvPr id="127" name="Google Shape;127;p16"/>
            <p:cNvSpPr/>
            <p:nvPr/>
          </p:nvSpPr>
          <p:spPr>
            <a:xfrm>
              <a:off x="0" y="0"/>
              <a:ext cx="3022711" cy="348819"/>
            </a:xfrm>
            <a:custGeom>
              <a:rect b="b" l="l" r="r" t="t"/>
              <a:pathLst>
                <a:path extrusionOk="0" h="348819" w="3022711">
                  <a:moveTo>
                    <a:pt x="0" y="0"/>
                  </a:moveTo>
                  <a:lnTo>
                    <a:pt x="3022711" y="0"/>
                  </a:lnTo>
                  <a:lnTo>
                    <a:pt x="3022711" y="348819"/>
                  </a:lnTo>
                  <a:lnTo>
                    <a:pt x="0" y="348819"/>
                  </a:ln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</p:sp>
        <p:sp>
          <p:nvSpPr>
            <p:cNvPr id="128" name="Google Shape;128;p16"/>
            <p:cNvSpPr txBox="1"/>
            <p:nvPr/>
          </p:nvSpPr>
          <p:spPr>
            <a:xfrm>
              <a:off x="0" y="-28575"/>
              <a:ext cx="3022800" cy="377400"/>
            </a:xfrm>
            <a:prstGeom prst="rect">
              <a:avLst/>
            </a:prstGeom>
            <a:solidFill>
              <a:srgbClr val="D362A4"/>
            </a:solidFill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9" name="Google Shape;129;p16"/>
          <p:cNvSpPr txBox="1"/>
          <p:nvPr/>
        </p:nvSpPr>
        <p:spPr>
          <a:xfrm>
            <a:off x="514350" y="234364"/>
            <a:ext cx="49929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29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Table of Contents / Agenda</a:t>
            </a:r>
            <a:endParaRPr sz="700"/>
          </a:p>
        </p:txBody>
      </p:sp>
      <p:sp>
        <p:nvSpPr>
          <p:cNvPr id="130" name="Google Shape;130;p16"/>
          <p:cNvSpPr/>
          <p:nvPr/>
        </p:nvSpPr>
        <p:spPr>
          <a:xfrm rot="9175335">
            <a:off x="-664556" y="3961928"/>
            <a:ext cx="2535966" cy="2074723"/>
          </a:xfrm>
          <a:custGeom>
            <a:rect b="b" l="l" r="r" t="t"/>
            <a:pathLst>
              <a:path extrusionOk="0" h="4151262" w="5074152">
                <a:moveTo>
                  <a:pt x="0" y="0"/>
                </a:moveTo>
                <a:lnTo>
                  <a:pt x="5074152" y="0"/>
                </a:lnTo>
                <a:lnTo>
                  <a:pt x="5074152" y="4151262"/>
                </a:lnTo>
                <a:lnTo>
                  <a:pt x="0" y="41512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31" name="Google Shape;131;p16"/>
          <p:cNvSpPr/>
          <p:nvPr/>
        </p:nvSpPr>
        <p:spPr>
          <a:xfrm rot="-1547762">
            <a:off x="7790323" y="4335817"/>
            <a:ext cx="1230707" cy="1166551"/>
          </a:xfrm>
          <a:custGeom>
            <a:rect b="b" l="l" r="r" t="t"/>
            <a:pathLst>
              <a:path extrusionOk="0" h="2334007" w="2462369">
                <a:moveTo>
                  <a:pt x="0" y="0"/>
                </a:moveTo>
                <a:lnTo>
                  <a:pt x="2462369" y="0"/>
                </a:lnTo>
                <a:lnTo>
                  <a:pt x="2462369" y="2334006"/>
                </a:lnTo>
                <a:lnTo>
                  <a:pt x="0" y="23340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132" name="Google Shape;132;p16"/>
          <p:cNvGrpSpPr/>
          <p:nvPr/>
        </p:nvGrpSpPr>
        <p:grpSpPr>
          <a:xfrm>
            <a:off x="3090202" y="3246674"/>
            <a:ext cx="2064137" cy="486705"/>
            <a:chOff x="3090202" y="4484724"/>
            <a:chExt cx="2064137" cy="486705"/>
          </a:xfrm>
        </p:grpSpPr>
        <p:sp>
          <p:nvSpPr>
            <p:cNvPr id="133" name="Google Shape;133;p16"/>
            <p:cNvSpPr txBox="1"/>
            <p:nvPr/>
          </p:nvSpPr>
          <p:spPr>
            <a:xfrm>
              <a:off x="3879040" y="4604927"/>
              <a:ext cx="12753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0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Final Quiz</a:t>
              </a:r>
              <a:endParaRPr sz="7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134" name="Google Shape;134;p16"/>
            <p:cNvGrpSpPr/>
            <p:nvPr/>
          </p:nvGrpSpPr>
          <p:grpSpPr>
            <a:xfrm>
              <a:off x="3090202" y="4484724"/>
              <a:ext cx="471993" cy="486705"/>
              <a:chOff x="0" y="0"/>
              <a:chExt cx="812800" cy="812800"/>
            </a:xfrm>
          </p:grpSpPr>
          <p:sp>
            <p:nvSpPr>
              <p:cNvPr id="135" name="Google Shape;135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D362A4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" name="Google Shape;136;p16"/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rtl="0" algn="ctr">
                  <a:lnSpc>
                    <a:spcPct val="171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2100">
                    <a:solidFill>
                      <a:schemeClr val="lt1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3</a:t>
                </a:r>
                <a:endParaRPr sz="200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grpSp>
        <p:nvGrpSpPr>
          <p:cNvPr id="137" name="Google Shape;137;p16"/>
          <p:cNvGrpSpPr/>
          <p:nvPr/>
        </p:nvGrpSpPr>
        <p:grpSpPr>
          <a:xfrm>
            <a:off x="3090202" y="1320324"/>
            <a:ext cx="3849462" cy="486705"/>
            <a:chOff x="3090202" y="4484724"/>
            <a:chExt cx="3849462" cy="486705"/>
          </a:xfrm>
        </p:grpSpPr>
        <p:sp>
          <p:nvSpPr>
            <p:cNvPr id="138" name="Google Shape;138;p16"/>
            <p:cNvSpPr txBox="1"/>
            <p:nvPr/>
          </p:nvSpPr>
          <p:spPr>
            <a:xfrm>
              <a:off x="3879065" y="4604925"/>
              <a:ext cx="30606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rtl="0" algn="l">
                <a:lnSpc>
                  <a:spcPct val="140006"/>
                </a:lnSpc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r>
                <a:rPr b="1" lang="en" sz="160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Tech Overview [20 Minutes]</a:t>
              </a:r>
              <a:endParaRPr b="1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139" name="Google Shape;139;p16"/>
            <p:cNvGrpSpPr/>
            <p:nvPr/>
          </p:nvGrpSpPr>
          <p:grpSpPr>
            <a:xfrm>
              <a:off x="3090202" y="4484724"/>
              <a:ext cx="471993" cy="486705"/>
              <a:chOff x="0" y="0"/>
              <a:chExt cx="812800" cy="812800"/>
            </a:xfrm>
          </p:grpSpPr>
          <p:sp>
            <p:nvSpPr>
              <p:cNvPr id="140" name="Google Shape;140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D362A4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" name="Google Shape;141;p16"/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rtl="0" algn="ctr">
                  <a:lnSpc>
                    <a:spcPct val="171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2100">
                    <a:solidFill>
                      <a:schemeClr val="lt1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1</a:t>
                </a:r>
                <a:endParaRPr sz="200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52"/>
          <p:cNvSpPr/>
          <p:nvPr/>
        </p:nvSpPr>
        <p:spPr>
          <a:xfrm rot="9178405">
            <a:off x="-665502" y="3959892"/>
            <a:ext cx="2537076" cy="2075631"/>
          </a:xfrm>
          <a:custGeom>
            <a:rect b="b" l="l" r="r" t="t"/>
            <a:pathLst>
              <a:path extrusionOk="0" h="4151262" w="5074152">
                <a:moveTo>
                  <a:pt x="0" y="0"/>
                </a:moveTo>
                <a:lnTo>
                  <a:pt x="5074152" y="0"/>
                </a:lnTo>
                <a:lnTo>
                  <a:pt x="5074152" y="4151262"/>
                </a:lnTo>
                <a:lnTo>
                  <a:pt x="0" y="41512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18" name="Google Shape;818;p52"/>
          <p:cNvSpPr/>
          <p:nvPr/>
        </p:nvSpPr>
        <p:spPr>
          <a:xfrm>
            <a:off x="7645320" y="-720575"/>
            <a:ext cx="2260096" cy="2023712"/>
          </a:xfrm>
          <a:custGeom>
            <a:rect b="b" l="l" r="r" t="t"/>
            <a:pathLst>
              <a:path extrusionOk="0" h="4047424" w="4520191">
                <a:moveTo>
                  <a:pt x="0" y="0"/>
                </a:moveTo>
                <a:lnTo>
                  <a:pt x="4520191" y="0"/>
                </a:lnTo>
                <a:lnTo>
                  <a:pt x="4520191" y="4047424"/>
                </a:lnTo>
                <a:lnTo>
                  <a:pt x="0" y="404742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19" name="Google Shape;819;p52"/>
          <p:cNvSpPr/>
          <p:nvPr/>
        </p:nvSpPr>
        <p:spPr>
          <a:xfrm>
            <a:off x="1157793" y="341368"/>
            <a:ext cx="172982" cy="172982"/>
          </a:xfrm>
          <a:custGeom>
            <a:rect b="b" l="l" r="r" t="t"/>
            <a:pathLst>
              <a:path extrusionOk="0" h="345964" w="345964">
                <a:moveTo>
                  <a:pt x="0" y="0"/>
                </a:moveTo>
                <a:lnTo>
                  <a:pt x="345964" y="0"/>
                </a:lnTo>
                <a:lnTo>
                  <a:pt x="345964" y="345964"/>
                </a:lnTo>
                <a:lnTo>
                  <a:pt x="0" y="3459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20" name="Google Shape;820;p52"/>
          <p:cNvSpPr/>
          <p:nvPr/>
        </p:nvSpPr>
        <p:spPr>
          <a:xfrm>
            <a:off x="5000363" y="1303137"/>
            <a:ext cx="152026" cy="195686"/>
          </a:xfrm>
          <a:custGeom>
            <a:rect b="b" l="l" r="r" t="t"/>
            <a:pathLst>
              <a:path extrusionOk="0" h="391372" w="304052">
                <a:moveTo>
                  <a:pt x="0" y="0"/>
                </a:moveTo>
                <a:lnTo>
                  <a:pt x="304052" y="0"/>
                </a:lnTo>
                <a:lnTo>
                  <a:pt x="304052" y="391373"/>
                </a:lnTo>
                <a:lnTo>
                  <a:pt x="0" y="39137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21" name="Google Shape;821;p52"/>
          <p:cNvSpPr/>
          <p:nvPr/>
        </p:nvSpPr>
        <p:spPr>
          <a:xfrm>
            <a:off x="2849762" y="4078641"/>
            <a:ext cx="138126" cy="137818"/>
          </a:xfrm>
          <a:custGeom>
            <a:rect b="b" l="l" r="r" t="t"/>
            <a:pathLst>
              <a:path extrusionOk="0" h="275636" w="276253">
                <a:moveTo>
                  <a:pt x="0" y="0"/>
                </a:moveTo>
                <a:lnTo>
                  <a:pt x="276252" y="0"/>
                </a:lnTo>
                <a:lnTo>
                  <a:pt x="276252" y="275636"/>
                </a:lnTo>
                <a:lnTo>
                  <a:pt x="0" y="2756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22" name="Google Shape;822;p52"/>
          <p:cNvSpPr txBox="1"/>
          <p:nvPr/>
        </p:nvSpPr>
        <p:spPr>
          <a:xfrm>
            <a:off x="0" y="1740903"/>
            <a:ext cx="91440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Wrap-up and Q&amp;A</a:t>
            </a:r>
            <a:endParaRPr sz="700"/>
          </a:p>
        </p:txBody>
      </p:sp>
      <p:grpSp>
        <p:nvGrpSpPr>
          <p:cNvPr id="823" name="Google Shape;823;p52"/>
          <p:cNvGrpSpPr/>
          <p:nvPr/>
        </p:nvGrpSpPr>
        <p:grpSpPr>
          <a:xfrm>
            <a:off x="0" y="2646286"/>
            <a:ext cx="9144000" cy="670586"/>
            <a:chOff x="0" y="-144661"/>
            <a:chExt cx="24384000" cy="1788229"/>
          </a:xfrm>
        </p:grpSpPr>
        <p:grpSp>
          <p:nvGrpSpPr>
            <p:cNvPr id="824" name="Google Shape;824;p52"/>
            <p:cNvGrpSpPr/>
            <p:nvPr/>
          </p:nvGrpSpPr>
          <p:grpSpPr>
            <a:xfrm>
              <a:off x="0" y="-144661"/>
              <a:ext cx="24384000" cy="1788229"/>
              <a:chOff x="0" y="-28575"/>
              <a:chExt cx="4816593" cy="353230"/>
            </a:xfrm>
          </p:grpSpPr>
          <p:sp>
            <p:nvSpPr>
              <p:cNvPr id="825" name="Google Shape;825;p52"/>
              <p:cNvSpPr/>
              <p:nvPr/>
            </p:nvSpPr>
            <p:spPr>
              <a:xfrm>
                <a:off x="0" y="0"/>
                <a:ext cx="4816592" cy="324655"/>
              </a:xfrm>
              <a:custGeom>
                <a:rect b="b" l="l" r="r" t="t"/>
                <a:pathLst>
                  <a:path extrusionOk="0" h="324655" w="4816592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324655"/>
                    </a:lnTo>
                    <a:lnTo>
                      <a:pt x="0" y="324655"/>
                    </a:lnTo>
                    <a:close/>
                  </a:path>
                </a:pathLst>
              </a:custGeom>
              <a:solidFill>
                <a:srgbClr val="D362A4"/>
              </a:solidFill>
              <a:ln>
                <a:noFill/>
              </a:ln>
            </p:spPr>
          </p:sp>
          <p:sp>
            <p:nvSpPr>
              <p:cNvPr id="826" name="Google Shape;826;p52"/>
              <p:cNvSpPr txBox="1"/>
              <p:nvPr/>
            </p:nvSpPr>
            <p:spPr>
              <a:xfrm>
                <a:off x="0" y="-28575"/>
                <a:ext cx="4816593" cy="35323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08833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827" name="Google Shape;827;p52"/>
            <p:cNvSpPr txBox="1"/>
            <p:nvPr/>
          </p:nvSpPr>
          <p:spPr>
            <a:xfrm>
              <a:off x="0" y="321404"/>
              <a:ext cx="24384000" cy="92455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paul</a:t>
              </a:r>
              <a:r>
                <a:rPr b="0" i="0" lang="en" sz="2100" u="none" cap="none" strike="noStrike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@</a:t>
              </a:r>
              <a:r>
                <a:rPr lang="en" sz="210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zeroshotlabs</a:t>
              </a:r>
              <a:r>
                <a:rPr b="0" i="0" lang="en" sz="2100" u="none" cap="none" strike="noStrike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.com</a:t>
              </a:r>
              <a:endParaRPr sz="700"/>
            </a:p>
          </p:txBody>
        </p:sp>
      </p:grpSp>
      <p:sp>
        <p:nvSpPr>
          <p:cNvPr id="828" name="Google Shape;828;p52"/>
          <p:cNvSpPr/>
          <p:nvPr/>
        </p:nvSpPr>
        <p:spPr>
          <a:xfrm rot="-1547762">
            <a:off x="7790323" y="4335817"/>
            <a:ext cx="1230707" cy="1166551"/>
          </a:xfrm>
          <a:custGeom>
            <a:rect b="b" l="l" r="r" t="t"/>
            <a:pathLst>
              <a:path extrusionOk="0" h="2334007" w="2462369">
                <a:moveTo>
                  <a:pt x="0" y="0"/>
                </a:moveTo>
                <a:lnTo>
                  <a:pt x="2462369" y="0"/>
                </a:lnTo>
                <a:lnTo>
                  <a:pt x="2462369" y="2334006"/>
                </a:lnTo>
                <a:lnTo>
                  <a:pt x="0" y="23340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p53"/>
          <p:cNvSpPr/>
          <p:nvPr/>
        </p:nvSpPr>
        <p:spPr>
          <a:xfrm rot="9175335">
            <a:off x="-664556" y="3961928"/>
            <a:ext cx="2535966" cy="2074723"/>
          </a:xfrm>
          <a:custGeom>
            <a:rect b="b" l="l" r="r" t="t"/>
            <a:pathLst>
              <a:path extrusionOk="0" h="4151262" w="5074152">
                <a:moveTo>
                  <a:pt x="0" y="0"/>
                </a:moveTo>
                <a:lnTo>
                  <a:pt x="5074152" y="0"/>
                </a:lnTo>
                <a:lnTo>
                  <a:pt x="5074152" y="4151262"/>
                </a:lnTo>
                <a:lnTo>
                  <a:pt x="0" y="41512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34" name="Google Shape;834;p53"/>
          <p:cNvSpPr/>
          <p:nvPr/>
        </p:nvSpPr>
        <p:spPr>
          <a:xfrm>
            <a:off x="7645320" y="-720575"/>
            <a:ext cx="2260096" cy="2023712"/>
          </a:xfrm>
          <a:custGeom>
            <a:rect b="b" l="l" r="r" t="t"/>
            <a:pathLst>
              <a:path extrusionOk="0" h="4047424" w="4520191">
                <a:moveTo>
                  <a:pt x="0" y="0"/>
                </a:moveTo>
                <a:lnTo>
                  <a:pt x="4520191" y="0"/>
                </a:lnTo>
                <a:lnTo>
                  <a:pt x="4520191" y="4047424"/>
                </a:lnTo>
                <a:lnTo>
                  <a:pt x="0" y="404742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35" name="Google Shape;835;p53"/>
          <p:cNvSpPr/>
          <p:nvPr/>
        </p:nvSpPr>
        <p:spPr>
          <a:xfrm>
            <a:off x="1157793" y="341368"/>
            <a:ext cx="172982" cy="172982"/>
          </a:xfrm>
          <a:custGeom>
            <a:rect b="b" l="l" r="r" t="t"/>
            <a:pathLst>
              <a:path extrusionOk="0" h="345964" w="345964">
                <a:moveTo>
                  <a:pt x="0" y="0"/>
                </a:moveTo>
                <a:lnTo>
                  <a:pt x="345964" y="0"/>
                </a:lnTo>
                <a:lnTo>
                  <a:pt x="345964" y="345964"/>
                </a:lnTo>
                <a:lnTo>
                  <a:pt x="0" y="3459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36" name="Google Shape;836;p53"/>
          <p:cNvSpPr/>
          <p:nvPr/>
        </p:nvSpPr>
        <p:spPr>
          <a:xfrm>
            <a:off x="5000363" y="1303137"/>
            <a:ext cx="152026" cy="195686"/>
          </a:xfrm>
          <a:custGeom>
            <a:rect b="b" l="l" r="r" t="t"/>
            <a:pathLst>
              <a:path extrusionOk="0" h="391372" w="304052">
                <a:moveTo>
                  <a:pt x="0" y="0"/>
                </a:moveTo>
                <a:lnTo>
                  <a:pt x="304052" y="0"/>
                </a:lnTo>
                <a:lnTo>
                  <a:pt x="304052" y="391373"/>
                </a:lnTo>
                <a:lnTo>
                  <a:pt x="0" y="39137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37" name="Google Shape;837;p53"/>
          <p:cNvSpPr/>
          <p:nvPr/>
        </p:nvSpPr>
        <p:spPr>
          <a:xfrm>
            <a:off x="2849762" y="4078641"/>
            <a:ext cx="138126" cy="137818"/>
          </a:xfrm>
          <a:custGeom>
            <a:rect b="b" l="l" r="r" t="t"/>
            <a:pathLst>
              <a:path extrusionOk="0" h="275636" w="276253">
                <a:moveTo>
                  <a:pt x="0" y="0"/>
                </a:moveTo>
                <a:lnTo>
                  <a:pt x="276252" y="0"/>
                </a:lnTo>
                <a:lnTo>
                  <a:pt x="276252" y="275636"/>
                </a:lnTo>
                <a:lnTo>
                  <a:pt x="0" y="2756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38" name="Google Shape;838;p53"/>
          <p:cNvSpPr txBox="1"/>
          <p:nvPr/>
        </p:nvSpPr>
        <p:spPr>
          <a:xfrm>
            <a:off x="0" y="1740903"/>
            <a:ext cx="91440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46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Thank You!</a:t>
            </a:r>
            <a:endParaRPr sz="700"/>
          </a:p>
        </p:txBody>
      </p:sp>
      <p:sp>
        <p:nvSpPr>
          <p:cNvPr id="839" name="Google Shape;839;p53"/>
          <p:cNvSpPr/>
          <p:nvPr/>
        </p:nvSpPr>
        <p:spPr>
          <a:xfrm rot="-1547762">
            <a:off x="7790323" y="4335817"/>
            <a:ext cx="1230707" cy="1166551"/>
          </a:xfrm>
          <a:custGeom>
            <a:rect b="b" l="l" r="r" t="t"/>
            <a:pathLst>
              <a:path extrusionOk="0" h="2334007" w="2462369">
                <a:moveTo>
                  <a:pt x="0" y="0"/>
                </a:moveTo>
                <a:lnTo>
                  <a:pt x="2462369" y="0"/>
                </a:lnTo>
                <a:lnTo>
                  <a:pt x="2462369" y="2334006"/>
                </a:lnTo>
                <a:lnTo>
                  <a:pt x="0" y="23340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840" name="Google Shape;840;p53"/>
          <p:cNvGrpSpPr/>
          <p:nvPr/>
        </p:nvGrpSpPr>
        <p:grpSpPr>
          <a:xfrm>
            <a:off x="0" y="2646286"/>
            <a:ext cx="9144000" cy="670585"/>
            <a:chOff x="0" y="-144661"/>
            <a:chExt cx="24384000" cy="1788227"/>
          </a:xfrm>
        </p:grpSpPr>
        <p:grpSp>
          <p:nvGrpSpPr>
            <p:cNvPr id="841" name="Google Shape;841;p53"/>
            <p:cNvGrpSpPr/>
            <p:nvPr/>
          </p:nvGrpSpPr>
          <p:grpSpPr>
            <a:xfrm>
              <a:off x="0" y="-144661"/>
              <a:ext cx="24383997" cy="1788227"/>
              <a:chOff x="0" y="-28575"/>
              <a:chExt cx="4816592" cy="353230"/>
            </a:xfrm>
          </p:grpSpPr>
          <p:sp>
            <p:nvSpPr>
              <p:cNvPr id="842" name="Google Shape;842;p53"/>
              <p:cNvSpPr/>
              <p:nvPr/>
            </p:nvSpPr>
            <p:spPr>
              <a:xfrm>
                <a:off x="0" y="0"/>
                <a:ext cx="4816592" cy="324655"/>
              </a:xfrm>
              <a:custGeom>
                <a:rect b="b" l="l" r="r" t="t"/>
                <a:pathLst>
                  <a:path extrusionOk="0" h="324655" w="4816592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324655"/>
                    </a:lnTo>
                    <a:lnTo>
                      <a:pt x="0" y="324655"/>
                    </a:lnTo>
                    <a:close/>
                  </a:path>
                </a:pathLst>
              </a:custGeom>
              <a:solidFill>
                <a:srgbClr val="D362A4"/>
              </a:solidFill>
              <a:ln>
                <a:noFill/>
              </a:ln>
            </p:spPr>
          </p:sp>
          <p:sp>
            <p:nvSpPr>
              <p:cNvPr id="843" name="Google Shape;843;p53"/>
              <p:cNvSpPr txBox="1"/>
              <p:nvPr/>
            </p:nvSpPr>
            <p:spPr>
              <a:xfrm>
                <a:off x="0" y="-28575"/>
                <a:ext cx="4816500" cy="35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08833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844" name="Google Shape;844;p53"/>
            <p:cNvSpPr txBox="1"/>
            <p:nvPr/>
          </p:nvSpPr>
          <p:spPr>
            <a:xfrm>
              <a:off x="0" y="321404"/>
              <a:ext cx="24384000" cy="92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paul</a:t>
              </a:r>
              <a:r>
                <a:rPr b="0" i="0" lang="en" sz="2100" u="none" cap="none" strike="noStrike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@</a:t>
              </a:r>
              <a:r>
                <a:rPr lang="en" sz="210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zeroshotlabs</a:t>
              </a:r>
              <a:r>
                <a:rPr b="0" i="0" lang="en" sz="2100" u="none" cap="none" strike="noStrike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.com</a:t>
              </a:r>
              <a:endParaRPr sz="700"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6" name="Google Shape;146;p17"/>
          <p:cNvGrpSpPr/>
          <p:nvPr/>
        </p:nvGrpSpPr>
        <p:grpSpPr>
          <a:xfrm>
            <a:off x="0" y="2026074"/>
            <a:ext cx="9143820" cy="1037086"/>
            <a:chOff x="0" y="-28575"/>
            <a:chExt cx="4816593" cy="546295"/>
          </a:xfrm>
        </p:grpSpPr>
        <p:sp>
          <p:nvSpPr>
            <p:cNvPr id="147" name="Google Shape;147;p17"/>
            <p:cNvSpPr/>
            <p:nvPr/>
          </p:nvSpPr>
          <p:spPr>
            <a:xfrm>
              <a:off x="0" y="0"/>
              <a:ext cx="4816592" cy="517720"/>
            </a:xfrm>
            <a:custGeom>
              <a:rect b="b" l="l" r="r" t="t"/>
              <a:pathLst>
                <a:path extrusionOk="0" h="517720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517720"/>
                  </a:lnTo>
                  <a:lnTo>
                    <a:pt x="0" y="517720"/>
                  </a:ln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</p:sp>
        <p:sp>
          <p:nvSpPr>
            <p:cNvPr id="148" name="Google Shape;148;p17"/>
            <p:cNvSpPr txBox="1"/>
            <p:nvPr/>
          </p:nvSpPr>
          <p:spPr>
            <a:xfrm>
              <a:off x="0" y="-28575"/>
              <a:ext cx="4816593" cy="54629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9" name="Google Shape;149;p17"/>
          <p:cNvSpPr/>
          <p:nvPr/>
        </p:nvSpPr>
        <p:spPr>
          <a:xfrm rot="9178405">
            <a:off x="-665502" y="3959892"/>
            <a:ext cx="2537076" cy="2075631"/>
          </a:xfrm>
          <a:custGeom>
            <a:rect b="b" l="l" r="r" t="t"/>
            <a:pathLst>
              <a:path extrusionOk="0" h="4151262" w="5074152">
                <a:moveTo>
                  <a:pt x="0" y="0"/>
                </a:moveTo>
                <a:lnTo>
                  <a:pt x="5074152" y="0"/>
                </a:lnTo>
                <a:lnTo>
                  <a:pt x="5074152" y="4151262"/>
                </a:lnTo>
                <a:lnTo>
                  <a:pt x="0" y="41512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50" name="Google Shape;150;p17"/>
          <p:cNvSpPr/>
          <p:nvPr/>
        </p:nvSpPr>
        <p:spPr>
          <a:xfrm>
            <a:off x="7645320" y="-720575"/>
            <a:ext cx="2260096" cy="2023712"/>
          </a:xfrm>
          <a:custGeom>
            <a:rect b="b" l="l" r="r" t="t"/>
            <a:pathLst>
              <a:path extrusionOk="0" h="4047424" w="4520191">
                <a:moveTo>
                  <a:pt x="0" y="0"/>
                </a:moveTo>
                <a:lnTo>
                  <a:pt x="4520191" y="0"/>
                </a:lnTo>
                <a:lnTo>
                  <a:pt x="4520191" y="4047424"/>
                </a:lnTo>
                <a:lnTo>
                  <a:pt x="0" y="404742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51" name="Google Shape;151;p17"/>
          <p:cNvSpPr/>
          <p:nvPr/>
        </p:nvSpPr>
        <p:spPr>
          <a:xfrm>
            <a:off x="1157793" y="341368"/>
            <a:ext cx="172982" cy="172982"/>
          </a:xfrm>
          <a:custGeom>
            <a:rect b="b" l="l" r="r" t="t"/>
            <a:pathLst>
              <a:path extrusionOk="0" h="345964" w="345964">
                <a:moveTo>
                  <a:pt x="0" y="0"/>
                </a:moveTo>
                <a:lnTo>
                  <a:pt x="345964" y="0"/>
                </a:lnTo>
                <a:lnTo>
                  <a:pt x="345964" y="345964"/>
                </a:lnTo>
                <a:lnTo>
                  <a:pt x="0" y="3459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52" name="Google Shape;152;p17"/>
          <p:cNvSpPr/>
          <p:nvPr/>
        </p:nvSpPr>
        <p:spPr>
          <a:xfrm>
            <a:off x="5000363" y="1303137"/>
            <a:ext cx="152026" cy="195686"/>
          </a:xfrm>
          <a:custGeom>
            <a:rect b="b" l="l" r="r" t="t"/>
            <a:pathLst>
              <a:path extrusionOk="0" h="391372" w="304052">
                <a:moveTo>
                  <a:pt x="0" y="0"/>
                </a:moveTo>
                <a:lnTo>
                  <a:pt x="304052" y="0"/>
                </a:lnTo>
                <a:lnTo>
                  <a:pt x="304052" y="391373"/>
                </a:lnTo>
                <a:lnTo>
                  <a:pt x="0" y="39137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53" name="Google Shape;153;p17"/>
          <p:cNvSpPr/>
          <p:nvPr/>
        </p:nvSpPr>
        <p:spPr>
          <a:xfrm>
            <a:off x="2849762" y="4078641"/>
            <a:ext cx="138126" cy="137818"/>
          </a:xfrm>
          <a:custGeom>
            <a:rect b="b" l="l" r="r" t="t"/>
            <a:pathLst>
              <a:path extrusionOk="0" h="275636" w="276253">
                <a:moveTo>
                  <a:pt x="0" y="0"/>
                </a:moveTo>
                <a:lnTo>
                  <a:pt x="276252" y="0"/>
                </a:lnTo>
                <a:lnTo>
                  <a:pt x="276252" y="275636"/>
                </a:lnTo>
                <a:lnTo>
                  <a:pt x="0" y="2756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54" name="Google Shape;154;p17"/>
          <p:cNvSpPr/>
          <p:nvPr/>
        </p:nvSpPr>
        <p:spPr>
          <a:xfrm rot="-1547762">
            <a:off x="7790323" y="4335817"/>
            <a:ext cx="1230707" cy="1166551"/>
          </a:xfrm>
          <a:custGeom>
            <a:rect b="b" l="l" r="r" t="t"/>
            <a:pathLst>
              <a:path extrusionOk="0" h="2334007" w="2462369">
                <a:moveTo>
                  <a:pt x="0" y="0"/>
                </a:moveTo>
                <a:lnTo>
                  <a:pt x="2462369" y="0"/>
                </a:lnTo>
                <a:lnTo>
                  <a:pt x="2462369" y="2334006"/>
                </a:lnTo>
                <a:lnTo>
                  <a:pt x="0" y="23340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55" name="Google Shape;155;p17"/>
          <p:cNvSpPr txBox="1"/>
          <p:nvPr/>
        </p:nvSpPr>
        <p:spPr>
          <a:xfrm>
            <a:off x="0" y="2054125"/>
            <a:ext cx="9144000" cy="103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3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Tech Overview</a:t>
            </a:r>
            <a:endParaRPr sz="2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" name="Google Shape;160;p18"/>
          <p:cNvGrpSpPr/>
          <p:nvPr/>
        </p:nvGrpSpPr>
        <p:grpSpPr>
          <a:xfrm>
            <a:off x="0" y="127392"/>
            <a:ext cx="5738484" cy="716456"/>
            <a:chOff x="0" y="-28575"/>
            <a:chExt cx="3022800" cy="377400"/>
          </a:xfrm>
        </p:grpSpPr>
        <p:sp>
          <p:nvSpPr>
            <p:cNvPr id="161" name="Google Shape;161;p18"/>
            <p:cNvSpPr/>
            <p:nvPr/>
          </p:nvSpPr>
          <p:spPr>
            <a:xfrm>
              <a:off x="0" y="0"/>
              <a:ext cx="3022711" cy="348819"/>
            </a:xfrm>
            <a:custGeom>
              <a:rect b="b" l="l" r="r" t="t"/>
              <a:pathLst>
                <a:path extrusionOk="0" h="348819" w="3022711">
                  <a:moveTo>
                    <a:pt x="0" y="0"/>
                  </a:moveTo>
                  <a:lnTo>
                    <a:pt x="3022711" y="0"/>
                  </a:lnTo>
                  <a:lnTo>
                    <a:pt x="3022711" y="348819"/>
                  </a:lnTo>
                  <a:lnTo>
                    <a:pt x="0" y="348819"/>
                  </a:ln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</p:sp>
        <p:sp>
          <p:nvSpPr>
            <p:cNvPr id="162" name="Google Shape;162;p18"/>
            <p:cNvSpPr txBox="1"/>
            <p:nvPr/>
          </p:nvSpPr>
          <p:spPr>
            <a:xfrm>
              <a:off x="0" y="-28575"/>
              <a:ext cx="3022800" cy="37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3" name="Google Shape;163;p18"/>
          <p:cNvSpPr txBox="1"/>
          <p:nvPr/>
        </p:nvSpPr>
        <p:spPr>
          <a:xfrm>
            <a:off x="514350" y="182000"/>
            <a:ext cx="49929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29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What is LlamaIndex?</a:t>
            </a:r>
            <a:endParaRPr b="1" sz="29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4" name="Google Shape;164;p18"/>
          <p:cNvSpPr/>
          <p:nvPr/>
        </p:nvSpPr>
        <p:spPr>
          <a:xfrm>
            <a:off x="7823272" y="537403"/>
            <a:ext cx="152026" cy="195686"/>
          </a:xfrm>
          <a:custGeom>
            <a:rect b="b" l="l" r="r" t="t"/>
            <a:pathLst>
              <a:path extrusionOk="0" h="391372" w="304052">
                <a:moveTo>
                  <a:pt x="0" y="0"/>
                </a:moveTo>
                <a:lnTo>
                  <a:pt x="304052" y="0"/>
                </a:lnTo>
                <a:lnTo>
                  <a:pt x="304052" y="391372"/>
                </a:lnTo>
                <a:lnTo>
                  <a:pt x="0" y="3913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65" name="Google Shape;165;p18"/>
          <p:cNvSpPr/>
          <p:nvPr/>
        </p:nvSpPr>
        <p:spPr>
          <a:xfrm>
            <a:off x="689886" y="4560241"/>
            <a:ext cx="138126" cy="137818"/>
          </a:xfrm>
          <a:custGeom>
            <a:rect b="b" l="l" r="r" t="t"/>
            <a:pathLst>
              <a:path extrusionOk="0" h="275636" w="276253">
                <a:moveTo>
                  <a:pt x="0" y="0"/>
                </a:moveTo>
                <a:lnTo>
                  <a:pt x="276252" y="0"/>
                </a:lnTo>
                <a:lnTo>
                  <a:pt x="276252" y="275636"/>
                </a:lnTo>
                <a:lnTo>
                  <a:pt x="0" y="2756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66" name="Google Shape;166;p18"/>
          <p:cNvSpPr/>
          <p:nvPr/>
        </p:nvSpPr>
        <p:spPr>
          <a:xfrm rot="-1547762">
            <a:off x="7790323" y="4335817"/>
            <a:ext cx="1230707" cy="1166551"/>
          </a:xfrm>
          <a:custGeom>
            <a:rect b="b" l="l" r="r" t="t"/>
            <a:pathLst>
              <a:path extrusionOk="0" h="2334007" w="2462369">
                <a:moveTo>
                  <a:pt x="0" y="0"/>
                </a:moveTo>
                <a:lnTo>
                  <a:pt x="2462369" y="0"/>
                </a:lnTo>
                <a:lnTo>
                  <a:pt x="2462369" y="2334006"/>
                </a:lnTo>
                <a:lnTo>
                  <a:pt x="0" y="23340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67" name="Google Shape;167;p18"/>
          <p:cNvSpPr txBox="1"/>
          <p:nvPr/>
        </p:nvSpPr>
        <p:spPr>
          <a:xfrm>
            <a:off x="514350" y="1083273"/>
            <a:ext cx="8115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168" name="Google Shape;168;p18"/>
          <p:cNvSpPr txBox="1"/>
          <p:nvPr/>
        </p:nvSpPr>
        <p:spPr>
          <a:xfrm>
            <a:off x="514350" y="1194025"/>
            <a:ext cx="8115300" cy="17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Char char="●"/>
            </a:pPr>
            <a:r>
              <a:rPr lang="en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 multi-step tool that assists with </a:t>
            </a:r>
            <a:r>
              <a:rPr b="1" lang="en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integrating data with LLMs</a:t>
            </a:r>
            <a:endParaRPr b="1" sz="2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Open Sans"/>
              <a:buChar char="●"/>
            </a:pPr>
            <a:r>
              <a:rPr lang="en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Organizes data into a </a:t>
            </a:r>
            <a:r>
              <a:rPr b="1" lang="en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searchable knowledge base</a:t>
            </a:r>
            <a:endParaRPr b="1" sz="2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Open Sans"/>
              <a:buChar char="●"/>
            </a:pPr>
            <a:r>
              <a:rPr b="1" lang="en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APIs, </a:t>
            </a:r>
            <a:r>
              <a:rPr b="1" lang="en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databases</a:t>
            </a:r>
            <a:r>
              <a:rPr b="1" lang="en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, PDFs, etc.</a:t>
            </a:r>
            <a:endParaRPr b="1" sz="2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Open Sans"/>
              <a:buChar char="●"/>
            </a:pPr>
            <a:r>
              <a:rPr b="1" lang="en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Makes diverse data sources easily accessible</a:t>
            </a:r>
            <a:endParaRPr b="1" sz="2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3" name="Google Shape;173;p19"/>
          <p:cNvGrpSpPr/>
          <p:nvPr/>
        </p:nvGrpSpPr>
        <p:grpSpPr>
          <a:xfrm>
            <a:off x="0" y="127392"/>
            <a:ext cx="5738484" cy="716456"/>
            <a:chOff x="0" y="-28575"/>
            <a:chExt cx="3022800" cy="377400"/>
          </a:xfrm>
        </p:grpSpPr>
        <p:sp>
          <p:nvSpPr>
            <p:cNvPr id="174" name="Google Shape;174;p19"/>
            <p:cNvSpPr/>
            <p:nvPr/>
          </p:nvSpPr>
          <p:spPr>
            <a:xfrm>
              <a:off x="0" y="0"/>
              <a:ext cx="3022711" cy="348819"/>
            </a:xfrm>
            <a:custGeom>
              <a:rect b="b" l="l" r="r" t="t"/>
              <a:pathLst>
                <a:path extrusionOk="0" h="348819" w="3022711">
                  <a:moveTo>
                    <a:pt x="0" y="0"/>
                  </a:moveTo>
                  <a:lnTo>
                    <a:pt x="3022711" y="0"/>
                  </a:lnTo>
                  <a:lnTo>
                    <a:pt x="3022711" y="348819"/>
                  </a:lnTo>
                  <a:lnTo>
                    <a:pt x="0" y="348819"/>
                  </a:ln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</p:sp>
        <p:sp>
          <p:nvSpPr>
            <p:cNvPr id="175" name="Google Shape;175;p19"/>
            <p:cNvSpPr txBox="1"/>
            <p:nvPr/>
          </p:nvSpPr>
          <p:spPr>
            <a:xfrm>
              <a:off x="0" y="-28575"/>
              <a:ext cx="3022800" cy="37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6" name="Google Shape;176;p19"/>
          <p:cNvSpPr txBox="1"/>
          <p:nvPr/>
        </p:nvSpPr>
        <p:spPr>
          <a:xfrm>
            <a:off x="514350" y="182000"/>
            <a:ext cx="49929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29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Stages of Data Integration</a:t>
            </a:r>
            <a:endParaRPr b="1" sz="29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7" name="Google Shape;177;p19"/>
          <p:cNvSpPr/>
          <p:nvPr/>
        </p:nvSpPr>
        <p:spPr>
          <a:xfrm>
            <a:off x="7823272" y="537403"/>
            <a:ext cx="152026" cy="195686"/>
          </a:xfrm>
          <a:custGeom>
            <a:rect b="b" l="l" r="r" t="t"/>
            <a:pathLst>
              <a:path extrusionOk="0" h="391372" w="304052">
                <a:moveTo>
                  <a:pt x="0" y="0"/>
                </a:moveTo>
                <a:lnTo>
                  <a:pt x="304052" y="0"/>
                </a:lnTo>
                <a:lnTo>
                  <a:pt x="304052" y="391372"/>
                </a:lnTo>
                <a:lnTo>
                  <a:pt x="0" y="3913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78" name="Google Shape;178;p19"/>
          <p:cNvSpPr/>
          <p:nvPr/>
        </p:nvSpPr>
        <p:spPr>
          <a:xfrm>
            <a:off x="689886" y="4560241"/>
            <a:ext cx="138126" cy="137818"/>
          </a:xfrm>
          <a:custGeom>
            <a:rect b="b" l="l" r="r" t="t"/>
            <a:pathLst>
              <a:path extrusionOk="0" h="275636" w="276253">
                <a:moveTo>
                  <a:pt x="0" y="0"/>
                </a:moveTo>
                <a:lnTo>
                  <a:pt x="276252" y="0"/>
                </a:lnTo>
                <a:lnTo>
                  <a:pt x="276252" y="275636"/>
                </a:lnTo>
                <a:lnTo>
                  <a:pt x="0" y="2756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79" name="Google Shape;179;p19"/>
          <p:cNvSpPr/>
          <p:nvPr/>
        </p:nvSpPr>
        <p:spPr>
          <a:xfrm rot="-1547762">
            <a:off x="7790323" y="4335817"/>
            <a:ext cx="1230707" cy="1166551"/>
          </a:xfrm>
          <a:custGeom>
            <a:rect b="b" l="l" r="r" t="t"/>
            <a:pathLst>
              <a:path extrusionOk="0" h="2334007" w="2462369">
                <a:moveTo>
                  <a:pt x="0" y="0"/>
                </a:moveTo>
                <a:lnTo>
                  <a:pt x="2462369" y="0"/>
                </a:lnTo>
                <a:lnTo>
                  <a:pt x="2462369" y="2334006"/>
                </a:lnTo>
                <a:lnTo>
                  <a:pt x="0" y="23340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80" name="Google Shape;180;p19"/>
          <p:cNvSpPr txBox="1"/>
          <p:nvPr/>
        </p:nvSpPr>
        <p:spPr>
          <a:xfrm>
            <a:off x="514350" y="1083273"/>
            <a:ext cx="8115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181" name="Google Shape;181;p19"/>
          <p:cNvSpPr txBox="1"/>
          <p:nvPr/>
        </p:nvSpPr>
        <p:spPr>
          <a:xfrm>
            <a:off x="514350" y="1194025"/>
            <a:ext cx="8115300" cy="17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Open Sans"/>
              <a:buAutoNum type="arabicPeriod"/>
            </a:pPr>
            <a:r>
              <a:rPr b="1" lang="en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Ingest Data: </a:t>
            </a:r>
            <a:r>
              <a:rPr lang="en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Load data into the system</a:t>
            </a:r>
            <a:endParaRPr sz="2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Open Sans"/>
              <a:buAutoNum type="arabicPeriod"/>
            </a:pPr>
            <a:r>
              <a:rPr b="1" lang="en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Structure Data:</a:t>
            </a:r>
            <a:r>
              <a:rPr lang="en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Format data in a way the LLM can understand</a:t>
            </a:r>
            <a:endParaRPr sz="2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Open Sans"/>
              <a:buAutoNum type="arabicPeriod"/>
            </a:pPr>
            <a:r>
              <a:rPr b="1" lang="en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Retrieve Data:</a:t>
            </a:r>
            <a:r>
              <a:rPr lang="en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Find the relevant data on demand</a:t>
            </a:r>
            <a:endParaRPr sz="2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Open Sans"/>
              <a:buAutoNum type="arabicPeriod"/>
            </a:pPr>
            <a:r>
              <a:rPr b="1" lang="en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Integrate Data: </a:t>
            </a:r>
            <a:r>
              <a:rPr lang="en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Make data meldable for various applications</a:t>
            </a:r>
            <a:endParaRPr b="1" sz="2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6" name="Google Shape;186;p20"/>
          <p:cNvGrpSpPr/>
          <p:nvPr/>
        </p:nvGrpSpPr>
        <p:grpSpPr>
          <a:xfrm>
            <a:off x="0" y="127391"/>
            <a:ext cx="5738428" cy="716458"/>
            <a:chOff x="0" y="-28575"/>
            <a:chExt cx="3022711" cy="377394"/>
          </a:xfrm>
        </p:grpSpPr>
        <p:sp>
          <p:nvSpPr>
            <p:cNvPr id="187" name="Google Shape;187;p20"/>
            <p:cNvSpPr/>
            <p:nvPr/>
          </p:nvSpPr>
          <p:spPr>
            <a:xfrm>
              <a:off x="0" y="0"/>
              <a:ext cx="3022711" cy="348819"/>
            </a:xfrm>
            <a:custGeom>
              <a:rect b="b" l="l" r="r" t="t"/>
              <a:pathLst>
                <a:path extrusionOk="0" h="348819" w="3022711">
                  <a:moveTo>
                    <a:pt x="0" y="0"/>
                  </a:moveTo>
                  <a:lnTo>
                    <a:pt x="3022711" y="0"/>
                  </a:lnTo>
                  <a:lnTo>
                    <a:pt x="3022711" y="348819"/>
                  </a:lnTo>
                  <a:lnTo>
                    <a:pt x="0" y="348819"/>
                  </a:ln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</p:sp>
        <p:sp>
          <p:nvSpPr>
            <p:cNvPr id="188" name="Google Shape;188;p20"/>
            <p:cNvSpPr txBox="1"/>
            <p:nvPr/>
          </p:nvSpPr>
          <p:spPr>
            <a:xfrm>
              <a:off x="0" y="-28575"/>
              <a:ext cx="3022711" cy="37739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9" name="Google Shape;189;p20"/>
          <p:cNvSpPr/>
          <p:nvPr/>
        </p:nvSpPr>
        <p:spPr>
          <a:xfrm>
            <a:off x="7823272" y="537403"/>
            <a:ext cx="152026" cy="195686"/>
          </a:xfrm>
          <a:custGeom>
            <a:rect b="b" l="l" r="r" t="t"/>
            <a:pathLst>
              <a:path extrusionOk="0" h="391372" w="304052">
                <a:moveTo>
                  <a:pt x="0" y="0"/>
                </a:moveTo>
                <a:lnTo>
                  <a:pt x="304052" y="0"/>
                </a:lnTo>
                <a:lnTo>
                  <a:pt x="304052" y="391372"/>
                </a:lnTo>
                <a:lnTo>
                  <a:pt x="0" y="3913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90" name="Google Shape;190;p20"/>
          <p:cNvSpPr/>
          <p:nvPr/>
        </p:nvSpPr>
        <p:spPr>
          <a:xfrm>
            <a:off x="689886" y="4560241"/>
            <a:ext cx="138126" cy="137818"/>
          </a:xfrm>
          <a:custGeom>
            <a:rect b="b" l="l" r="r" t="t"/>
            <a:pathLst>
              <a:path extrusionOk="0" h="275636" w="276253">
                <a:moveTo>
                  <a:pt x="0" y="0"/>
                </a:moveTo>
                <a:lnTo>
                  <a:pt x="276252" y="0"/>
                </a:lnTo>
                <a:lnTo>
                  <a:pt x="276252" y="275636"/>
                </a:lnTo>
                <a:lnTo>
                  <a:pt x="0" y="2756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91" name="Google Shape;191;p20"/>
          <p:cNvSpPr/>
          <p:nvPr/>
        </p:nvSpPr>
        <p:spPr>
          <a:xfrm rot="-1547762">
            <a:off x="7790323" y="4335817"/>
            <a:ext cx="1230707" cy="1166551"/>
          </a:xfrm>
          <a:custGeom>
            <a:rect b="b" l="l" r="r" t="t"/>
            <a:pathLst>
              <a:path extrusionOk="0" h="2334007" w="2462369">
                <a:moveTo>
                  <a:pt x="0" y="0"/>
                </a:moveTo>
                <a:lnTo>
                  <a:pt x="2462369" y="0"/>
                </a:lnTo>
                <a:lnTo>
                  <a:pt x="2462369" y="2334006"/>
                </a:lnTo>
                <a:lnTo>
                  <a:pt x="0" y="23340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192" name="Google Shape;192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58599" y="1259925"/>
            <a:ext cx="7026799" cy="3403450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20"/>
          <p:cNvSpPr txBox="1"/>
          <p:nvPr/>
        </p:nvSpPr>
        <p:spPr>
          <a:xfrm>
            <a:off x="2761550" y="2387975"/>
            <a:ext cx="1306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1BB3D2"/>
                </a:solidFill>
              </a:rPr>
              <a:t>Ingesting</a:t>
            </a:r>
            <a:endParaRPr b="1" sz="1800">
              <a:solidFill>
                <a:srgbClr val="1BB3D2"/>
              </a:solidFill>
            </a:endParaRPr>
          </a:p>
        </p:txBody>
      </p:sp>
      <p:sp>
        <p:nvSpPr>
          <p:cNvPr id="194" name="Google Shape;194;p20"/>
          <p:cNvSpPr txBox="1"/>
          <p:nvPr/>
        </p:nvSpPr>
        <p:spPr>
          <a:xfrm>
            <a:off x="3540725" y="3453075"/>
            <a:ext cx="1550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1BB3D2"/>
                </a:solidFill>
              </a:rPr>
              <a:t>Structuring</a:t>
            </a:r>
            <a:endParaRPr b="1" sz="1800">
              <a:solidFill>
                <a:srgbClr val="1BB3D2"/>
              </a:solidFill>
            </a:endParaRPr>
          </a:p>
        </p:txBody>
      </p:sp>
      <p:sp>
        <p:nvSpPr>
          <p:cNvPr id="195" name="Google Shape;195;p20"/>
          <p:cNvSpPr txBox="1"/>
          <p:nvPr/>
        </p:nvSpPr>
        <p:spPr>
          <a:xfrm>
            <a:off x="4750775" y="2654600"/>
            <a:ext cx="1306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1BB3D2"/>
                </a:solidFill>
              </a:rPr>
              <a:t>Retrieving</a:t>
            </a:r>
            <a:endParaRPr b="1" sz="1800">
              <a:solidFill>
                <a:srgbClr val="1BB3D2"/>
              </a:solidFill>
            </a:endParaRPr>
          </a:p>
        </p:txBody>
      </p:sp>
      <p:sp>
        <p:nvSpPr>
          <p:cNvPr id="196" name="Google Shape;196;p20"/>
          <p:cNvSpPr txBox="1"/>
          <p:nvPr/>
        </p:nvSpPr>
        <p:spPr>
          <a:xfrm>
            <a:off x="5991750" y="3868650"/>
            <a:ext cx="1550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1BB3D2"/>
                </a:solidFill>
              </a:rPr>
              <a:t>Integrating</a:t>
            </a:r>
            <a:endParaRPr b="1" sz="1800">
              <a:solidFill>
                <a:srgbClr val="1BB3D2"/>
              </a:solidFill>
            </a:endParaRPr>
          </a:p>
        </p:txBody>
      </p:sp>
      <p:sp>
        <p:nvSpPr>
          <p:cNvPr id="197" name="Google Shape;197;p20"/>
          <p:cNvSpPr txBox="1"/>
          <p:nvPr/>
        </p:nvSpPr>
        <p:spPr>
          <a:xfrm>
            <a:off x="514350" y="182000"/>
            <a:ext cx="49929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29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RAG Mechanism</a:t>
            </a:r>
            <a:endParaRPr b="1" sz="29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2" name="Google Shape;202;p21"/>
          <p:cNvGrpSpPr/>
          <p:nvPr/>
        </p:nvGrpSpPr>
        <p:grpSpPr>
          <a:xfrm>
            <a:off x="0" y="127392"/>
            <a:ext cx="5738484" cy="716456"/>
            <a:chOff x="0" y="-28575"/>
            <a:chExt cx="3022800" cy="377400"/>
          </a:xfrm>
        </p:grpSpPr>
        <p:sp>
          <p:nvSpPr>
            <p:cNvPr id="203" name="Google Shape;203;p21"/>
            <p:cNvSpPr/>
            <p:nvPr/>
          </p:nvSpPr>
          <p:spPr>
            <a:xfrm>
              <a:off x="0" y="0"/>
              <a:ext cx="3022711" cy="348819"/>
            </a:xfrm>
            <a:custGeom>
              <a:rect b="b" l="l" r="r" t="t"/>
              <a:pathLst>
                <a:path extrusionOk="0" h="348819" w="3022711">
                  <a:moveTo>
                    <a:pt x="0" y="0"/>
                  </a:moveTo>
                  <a:lnTo>
                    <a:pt x="3022711" y="0"/>
                  </a:lnTo>
                  <a:lnTo>
                    <a:pt x="3022711" y="348819"/>
                  </a:lnTo>
                  <a:lnTo>
                    <a:pt x="0" y="348819"/>
                  </a:ln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</p:sp>
        <p:sp>
          <p:nvSpPr>
            <p:cNvPr id="204" name="Google Shape;204;p21"/>
            <p:cNvSpPr txBox="1"/>
            <p:nvPr/>
          </p:nvSpPr>
          <p:spPr>
            <a:xfrm>
              <a:off x="0" y="-28575"/>
              <a:ext cx="3022800" cy="37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5" name="Google Shape;205;p21"/>
          <p:cNvSpPr txBox="1"/>
          <p:nvPr/>
        </p:nvSpPr>
        <p:spPr>
          <a:xfrm>
            <a:off x="514350" y="182000"/>
            <a:ext cx="49929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23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Components of a RAG Application</a:t>
            </a:r>
            <a:endParaRPr b="1" sz="23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6" name="Google Shape;206;p21"/>
          <p:cNvSpPr/>
          <p:nvPr/>
        </p:nvSpPr>
        <p:spPr>
          <a:xfrm>
            <a:off x="7823272" y="537403"/>
            <a:ext cx="152026" cy="195686"/>
          </a:xfrm>
          <a:custGeom>
            <a:rect b="b" l="l" r="r" t="t"/>
            <a:pathLst>
              <a:path extrusionOk="0" h="391372" w="304052">
                <a:moveTo>
                  <a:pt x="0" y="0"/>
                </a:moveTo>
                <a:lnTo>
                  <a:pt x="304052" y="0"/>
                </a:lnTo>
                <a:lnTo>
                  <a:pt x="304052" y="391372"/>
                </a:lnTo>
                <a:lnTo>
                  <a:pt x="0" y="3913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07" name="Google Shape;207;p21"/>
          <p:cNvSpPr/>
          <p:nvPr/>
        </p:nvSpPr>
        <p:spPr>
          <a:xfrm>
            <a:off x="689886" y="4560241"/>
            <a:ext cx="138126" cy="137818"/>
          </a:xfrm>
          <a:custGeom>
            <a:rect b="b" l="l" r="r" t="t"/>
            <a:pathLst>
              <a:path extrusionOk="0" h="275636" w="276253">
                <a:moveTo>
                  <a:pt x="0" y="0"/>
                </a:moveTo>
                <a:lnTo>
                  <a:pt x="276252" y="0"/>
                </a:lnTo>
                <a:lnTo>
                  <a:pt x="276252" y="275636"/>
                </a:lnTo>
                <a:lnTo>
                  <a:pt x="0" y="2756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08" name="Google Shape;208;p21"/>
          <p:cNvSpPr/>
          <p:nvPr/>
        </p:nvSpPr>
        <p:spPr>
          <a:xfrm rot="-1547762">
            <a:off x="7790323" y="4335817"/>
            <a:ext cx="1230707" cy="1166551"/>
          </a:xfrm>
          <a:custGeom>
            <a:rect b="b" l="l" r="r" t="t"/>
            <a:pathLst>
              <a:path extrusionOk="0" h="2334007" w="2462369">
                <a:moveTo>
                  <a:pt x="0" y="0"/>
                </a:moveTo>
                <a:lnTo>
                  <a:pt x="2462369" y="0"/>
                </a:lnTo>
                <a:lnTo>
                  <a:pt x="2462369" y="2334006"/>
                </a:lnTo>
                <a:lnTo>
                  <a:pt x="0" y="23340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09" name="Google Shape;209;p21"/>
          <p:cNvSpPr txBox="1"/>
          <p:nvPr/>
        </p:nvSpPr>
        <p:spPr>
          <a:xfrm>
            <a:off x="514350" y="1083273"/>
            <a:ext cx="8115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210" name="Google Shape;210;p21"/>
          <p:cNvSpPr txBox="1"/>
          <p:nvPr/>
        </p:nvSpPr>
        <p:spPr>
          <a:xfrm>
            <a:off x="944575" y="1083275"/>
            <a:ext cx="7335300" cy="26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9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Knowledge Base</a:t>
            </a:r>
            <a:r>
              <a:rPr lang="en" sz="209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(Input): </a:t>
            </a:r>
            <a:r>
              <a:rPr lang="en" sz="199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stores FAQs, manuals, and relevant documents. </a:t>
            </a:r>
            <a:endParaRPr sz="1991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209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Trigger/Query</a:t>
            </a:r>
            <a:r>
              <a:rPr lang="en" sz="209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(Input): I</a:t>
            </a:r>
            <a:r>
              <a:rPr lang="en" sz="199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nitiates action (i.e customer question/request)</a:t>
            </a:r>
            <a:endParaRPr sz="1991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209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Task/Action</a:t>
            </a:r>
            <a:r>
              <a:rPr lang="en" sz="209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(Output): </a:t>
            </a:r>
            <a:r>
              <a:rPr lang="en" sz="199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S</a:t>
            </a:r>
            <a:r>
              <a:rPr lang="en" sz="199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ystem executes a task to address trigger/query.</a:t>
            </a:r>
            <a:endParaRPr sz="19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